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7"/>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4" r:id="rId21"/>
    <p:sldId id="2076137267" r:id="rId22"/>
    <p:sldId id="4395" r:id="rId23"/>
    <p:sldId id="11917" r:id="rId24"/>
    <p:sldId id="2076137329" r:id="rId25"/>
    <p:sldId id="2076137313" r:id="rId26"/>
    <p:sldId id="11931" r:id="rId27"/>
    <p:sldId id="2076137913" r:id="rId28"/>
    <p:sldId id="10050" r:id="rId29"/>
    <p:sldId id="10077" r:id="rId30"/>
    <p:sldId id="2076137919" r:id="rId31"/>
    <p:sldId id="2076137914" r:id="rId32"/>
    <p:sldId id="330" r:id="rId33"/>
    <p:sldId id="2076137916" r:id="rId34"/>
    <p:sldId id="261" r:id="rId35"/>
    <p:sldId id="262" r:id="rId36"/>
    <p:sldId id="263" r:id="rId37"/>
    <p:sldId id="2076137917" r:id="rId38"/>
    <p:sldId id="2076137920" r:id="rId39"/>
    <p:sldId id="2076137921" r:id="rId40"/>
    <p:sldId id="334" r:id="rId41"/>
    <p:sldId id="2076137918" r:id="rId42"/>
    <p:sldId id="273" r:id="rId43"/>
    <p:sldId id="2076137922" r:id="rId44"/>
    <p:sldId id="11934" r:id="rId45"/>
    <p:sldId id="1387" r:id="rId46"/>
    <p:sldId id="2076138204" r:id="rId47"/>
    <p:sldId id="2076138263" r:id="rId48"/>
    <p:sldId id="2076138205" r:id="rId49"/>
    <p:sldId id="2076138206" r:id="rId50"/>
    <p:sldId id="2076138207" r:id="rId51"/>
    <p:sldId id="2076138264" r:id="rId52"/>
    <p:sldId id="2076138221" r:id="rId53"/>
    <p:sldId id="2076138222" r:id="rId54"/>
    <p:sldId id="2076138265" r:id="rId55"/>
    <p:sldId id="2076138266" r:id="rId56"/>
    <p:sldId id="258" r:id="rId57"/>
    <p:sldId id="259" r:id="rId58"/>
    <p:sldId id="2076138267" r:id="rId59"/>
    <p:sldId id="2076137322" r:id="rId60"/>
    <p:sldId id="2076137323" r:id="rId61"/>
    <p:sldId id="2076137326" r:id="rId62"/>
    <p:sldId id="2076137337" r:id="rId63"/>
    <p:sldId id="2076137923" r:id="rId64"/>
    <p:sldId id="2076137328" r:id="rId65"/>
    <p:sldId id="10035" r:id="rId66"/>
    <p:sldId id="2076137330" r:id="rId67"/>
    <p:sldId id="10056" r:id="rId68"/>
    <p:sldId id="2076137332" r:id="rId69"/>
    <p:sldId id="2076137333" r:id="rId70"/>
    <p:sldId id="2076138268" r:id="rId71"/>
    <p:sldId id="2076138269" r:id="rId72"/>
    <p:sldId id="11915" r:id="rId73"/>
    <p:sldId id="2076137924" r:id="rId74"/>
    <p:sldId id="2076136701" r:id="rId75"/>
    <p:sldId id="2076137265" r:id="rId76"/>
    <p:sldId id="10066" r:id="rId77"/>
    <p:sldId id="10065" r:id="rId78"/>
    <p:sldId id="10067" r:id="rId79"/>
    <p:sldId id="10068" r:id="rId80"/>
    <p:sldId id="10069" r:id="rId81"/>
    <p:sldId id="10074" r:id="rId82"/>
    <p:sldId id="10075" r:id="rId83"/>
    <p:sldId id="10072" r:id="rId84"/>
    <p:sldId id="10076" r:id="rId85"/>
    <p:sldId id="2076137925" r:id="rId86"/>
    <p:sldId id="10650" r:id="rId87"/>
    <p:sldId id="2076137726" r:id="rId88"/>
    <p:sldId id="2076137722" r:id="rId89"/>
    <p:sldId id="2076137725" r:id="rId90"/>
    <p:sldId id="10041" r:id="rId91"/>
    <p:sldId id="10029" r:id="rId92"/>
    <p:sldId id="2076137926" r:id="rId93"/>
    <p:sldId id="266" r:id="rId94"/>
    <p:sldId id="267" r:id="rId95"/>
    <p:sldId id="2076137927" r:id="rId96"/>
    <p:sldId id="268" r:id="rId97"/>
    <p:sldId id="271" r:id="rId98"/>
    <p:sldId id="274" r:id="rId99"/>
    <p:sldId id="2076138270" r:id="rId100"/>
    <p:sldId id="2076138208" r:id="rId101"/>
    <p:sldId id="2076138271" r:id="rId102"/>
    <p:sldId id="2076138209" r:id="rId103"/>
    <p:sldId id="2076138236" r:id="rId104"/>
    <p:sldId id="2076138225" r:id="rId105"/>
    <p:sldId id="207613822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7922"/>
            <p14:sldId id="11934"/>
            <p14:sldId id="1387"/>
            <p14:sldId id="2076138204"/>
            <p14:sldId id="2076138263"/>
            <p14:sldId id="2076138205"/>
            <p14:sldId id="2076138206"/>
            <p14:sldId id="2076138207"/>
            <p14:sldId id="2076138264"/>
            <p14:sldId id="2076138221"/>
            <p14:sldId id="2076138222"/>
            <p14:sldId id="2076138265"/>
            <p14:sldId id="2076138266"/>
            <p14:sldId id="258"/>
            <p14:sldId id="259"/>
            <p14:sldId id="2076138267"/>
            <p14:sldId id="2076137322"/>
            <p14:sldId id="2076137323"/>
            <p14:sldId id="2076137326"/>
            <p14:sldId id="2076137337"/>
            <p14:sldId id="2076137923"/>
            <p14:sldId id="2076137328"/>
            <p14:sldId id="10035"/>
            <p14:sldId id="2076137330"/>
            <p14:sldId id="10056"/>
            <p14:sldId id="2076137332"/>
            <p14:sldId id="2076137333"/>
            <p14:sldId id="2076138268"/>
            <p14:sldId id="2076138269"/>
            <p14:sldId id="11915"/>
            <p14:sldId id="2076137924"/>
            <p14:sldId id="2076136701"/>
            <p14:sldId id="2076137265"/>
            <p14:sldId id="10066"/>
            <p14:sldId id="10065"/>
            <p14:sldId id="10067"/>
            <p14:sldId id="10068"/>
            <p14:sldId id="10069"/>
            <p14:sldId id="10074"/>
            <p14:sldId id="10075"/>
            <p14:sldId id="10072"/>
            <p14:sldId id="10076"/>
            <p14:sldId id="2076137925"/>
            <p14:sldId id="10650"/>
            <p14:sldId id="2076137726"/>
            <p14:sldId id="2076137722"/>
            <p14:sldId id="2076137725"/>
            <p14:sldId id="10041"/>
            <p14:sldId id="10029"/>
            <p14:sldId id="2076137926"/>
            <p14:sldId id="266"/>
            <p14:sldId id="267"/>
            <p14:sldId id="2076137927"/>
            <p14:sldId id="268"/>
            <p14:sldId id="271"/>
            <p14:sldId id="274"/>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50" d="100"/>
          <a:sy n="150" d="100"/>
        </p:scale>
        <p:origin x="192" y="3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6" Type="http://schemas.openxmlformats.org/officeDocument/2006/relationships/image" Target="../media/image55.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6" Type="http://schemas.openxmlformats.org/officeDocument/2006/relationships/image" Target="../media/image55.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dgm:spPr/>
      <dgm:t>
        <a:bodyPr/>
        <a:lstStyle/>
        <a:p>
          <a:pPr>
            <a:lnSpc>
              <a:spcPct val="100000"/>
            </a:lnSpc>
          </a:pPr>
          <a:r>
            <a:rPr lang="en-US"/>
            <a:t>Handle upserts, updates, deletes on sql sinks</a:t>
          </a:r>
        </a:p>
      </dgm:t>
    </dgm:pt>
    <dgm:pt modelId="{AB96607E-6F0E-40E6-98D8-91F1CE6F14B2}" type="parTrans" cxnId="{9D379F97-8B25-4B80-8BB9-DF99020B2F0C}">
      <dgm:prSet/>
      <dgm:spPr/>
      <dgm:t>
        <a:bodyPr/>
        <a:lstStyle/>
        <a:p>
          <a:endParaRPr lang="en-US"/>
        </a:p>
      </dgm:t>
    </dgm:pt>
    <dgm:pt modelId="{09ADC6B2-9E2E-4A53-80EE-219E3D01A822}" type="sibTrans" cxnId="{9D379F97-8B25-4B80-8BB9-DF99020B2F0C}">
      <dgm:prSet/>
      <dgm:spPr/>
      <dgm:t>
        <a:bodyPr/>
        <a:lstStyle/>
        <a:p>
          <a:pPr>
            <a:lnSpc>
              <a:spcPct val="100000"/>
            </a:lnSpc>
          </a:pPr>
          <a:endParaRPr lang="en-US"/>
        </a:p>
      </dgm:t>
    </dgm:pt>
    <dgm:pt modelId="{1E290341-466D-4359-A2C2-12A4481C1FB9}">
      <dgm:prSet/>
      <dgm:spPr/>
      <dgm:t>
        <a:bodyPr/>
        <a:lstStyle/>
        <a:p>
          <a:pPr>
            <a:lnSpc>
              <a:spcPct val="100000"/>
            </a:lnSpc>
          </a:pPr>
          <a:r>
            <a:rPr lang="en-US"/>
            <a:t>Add new partition methods</a:t>
          </a:r>
        </a:p>
      </dgm:t>
    </dgm:pt>
    <dgm:pt modelId="{2004607F-254A-4CEE-BCE6-C667D90E307D}" type="parTrans" cxnId="{CDFE2075-9BEB-4A08-9B3C-D439D4768845}">
      <dgm:prSet/>
      <dgm:spPr/>
      <dgm:t>
        <a:bodyPr/>
        <a:lstStyle/>
        <a:p>
          <a:endParaRPr lang="en-US"/>
        </a:p>
      </dgm:t>
    </dgm:pt>
    <dgm:pt modelId="{CB0C7D36-60D9-4ABE-87D0-605DDF39BB9A}" type="sibTrans" cxnId="{CDFE2075-9BEB-4A08-9B3C-D439D4768845}">
      <dgm:prSet/>
      <dgm:spPr/>
      <dgm:t>
        <a:bodyPr/>
        <a:lstStyle/>
        <a:p>
          <a:pPr>
            <a:lnSpc>
              <a:spcPct val="100000"/>
            </a:lnSpc>
          </a:pPr>
          <a:endParaRPr lang="en-US"/>
        </a:p>
      </dgm:t>
    </dgm:pt>
    <dgm:pt modelId="{CFD5CF11-E76A-453F-AC8B-89F6E9CFD06A}">
      <dgm:prSet/>
      <dgm:spPr/>
      <dgm:t>
        <a:bodyPr/>
        <a:lstStyle/>
        <a:p>
          <a:pPr>
            <a:lnSpc>
              <a:spcPct val="100000"/>
            </a:lnSpc>
          </a:pPr>
          <a:r>
            <a:rPr lang="en-US"/>
            <a:t>Add schema drift support</a:t>
          </a:r>
        </a:p>
      </dgm:t>
    </dgm:pt>
    <dgm:pt modelId="{C56FF46E-C4A9-4952-98C8-2AE3E2772555}" type="parTrans" cxnId="{63A48F76-25D4-4645-889C-27E006461680}">
      <dgm:prSet/>
      <dgm:spPr/>
      <dgm:t>
        <a:bodyPr/>
        <a:lstStyle/>
        <a:p>
          <a:endParaRPr lang="en-US"/>
        </a:p>
      </dgm:t>
    </dgm:pt>
    <dgm:pt modelId="{91D133A8-DF7E-4672-A952-063D1D9C02E4}" type="sibTrans" cxnId="{63A48F76-25D4-4645-889C-27E006461680}">
      <dgm:prSet/>
      <dgm:spPr/>
      <dgm:t>
        <a:bodyPr/>
        <a:lstStyle/>
        <a:p>
          <a:pPr>
            <a:lnSpc>
              <a:spcPct val="100000"/>
            </a:lnSpc>
          </a:pPr>
          <a:endParaRPr lang="en-US"/>
        </a:p>
      </dgm:t>
    </dgm:pt>
    <dgm:pt modelId="{9C39344E-FD5B-44A2-8393-99CB3F855C5C}">
      <dgm:prSet/>
      <dgm:spPr/>
      <dgm:t>
        <a:bodyPr/>
        <a:lstStyle/>
        <a:p>
          <a:pPr>
            <a:lnSpc>
              <a:spcPct val="100000"/>
            </a:lnSpc>
          </a:pPr>
          <a:r>
            <a:rPr lang="en-US"/>
            <a:t>Add file handling (move files after read, write files to file names described in rows etc)</a:t>
          </a:r>
        </a:p>
      </dgm:t>
    </dgm:pt>
    <dgm:pt modelId="{1F3E78BF-942D-49B7-884F-8E114B34980F}" type="parTrans" cxnId="{47440FCC-830D-4A97-9A5C-AE8A7807C806}">
      <dgm:prSet/>
      <dgm:spPr/>
      <dgm:t>
        <a:bodyPr/>
        <a:lstStyle/>
        <a:p>
          <a:endParaRPr lang="en-US"/>
        </a:p>
      </dgm:t>
    </dgm:pt>
    <dgm:pt modelId="{4EAC5E3E-3468-4375-9E94-58E095D3D607}" type="sibTrans" cxnId="{47440FCC-830D-4A97-9A5C-AE8A7807C806}">
      <dgm:prSet/>
      <dgm:spPr/>
      <dgm:t>
        <a:bodyPr/>
        <a:lstStyle/>
        <a:p>
          <a:pPr>
            <a:lnSpc>
              <a:spcPct val="100000"/>
            </a:lnSpc>
          </a:pPr>
          <a:endParaRPr lang="en-US"/>
        </a:p>
      </dgm:t>
    </dgm:pt>
    <dgm:pt modelId="{7872E72B-6BA7-4274-B5FF-C5DE9847C785}">
      <dgm:prSet/>
      <dgm:spPr/>
      <dgm:t>
        <a:bodyPr/>
        <a:lstStyle/>
        <a:p>
          <a:pPr>
            <a:lnSpc>
              <a:spcPct val="100000"/>
            </a:lnSpc>
          </a:pPr>
          <a:r>
            <a:rPr lang="en-US"/>
            <a:t>New inventory of functions (for e.g Hash functions for row comparison)</a:t>
          </a:r>
        </a:p>
      </dgm:t>
    </dgm:pt>
    <dgm:pt modelId="{8497E9CD-E805-46A5-9124-9087C979A485}" type="parTrans" cxnId="{1CF3645F-898C-4D76-8B9D-A43F0F30D34F}">
      <dgm:prSet/>
      <dgm:spPr/>
      <dgm:t>
        <a:bodyPr/>
        <a:lstStyle/>
        <a:p>
          <a:endParaRPr lang="en-US"/>
        </a:p>
      </dgm:t>
    </dgm:pt>
    <dgm:pt modelId="{4D404E51-4510-4872-93A4-6B6E7A605FCF}" type="sibTrans" cxnId="{1CF3645F-898C-4D76-8B9D-A43F0F30D34F}">
      <dgm:prSet/>
      <dgm:spPr/>
      <dgm:t>
        <a:bodyPr/>
        <a:lstStyle/>
        <a:p>
          <a:pPr>
            <a:lnSpc>
              <a:spcPct val="100000"/>
            </a:lnSpc>
          </a:pPr>
          <a:endParaRPr lang="en-US"/>
        </a:p>
      </dgm:t>
    </dgm:pt>
    <dgm:pt modelId="{68DD02E8-73FB-4C4C-A70B-C6BB10C00876}">
      <dgm:prSet/>
      <dgm:spPr/>
      <dgm:t>
        <a:bodyPr/>
        <a:lstStyle/>
        <a:p>
          <a:pPr>
            <a:lnSpc>
              <a:spcPct val="100000"/>
            </a:lnSpc>
          </a:pPr>
          <a:r>
            <a:rPr lang="en-US"/>
            <a:t>Commonly used ETL patterns(Sequence generator/Lookup transformation/SCD…)</a:t>
          </a:r>
        </a:p>
      </dgm:t>
    </dgm:pt>
    <dgm:pt modelId="{77B3C3D1-C4CE-4154-A7D1-9BC637013E5B}" type="parTrans" cxnId="{D39F947D-1F09-4F14-B1DA-E5BA09251110}">
      <dgm:prSet/>
      <dgm:spPr/>
      <dgm:t>
        <a:bodyPr/>
        <a:lstStyle/>
        <a:p>
          <a:endParaRPr lang="en-US"/>
        </a:p>
      </dgm:t>
    </dgm:pt>
    <dgm:pt modelId="{4E15FC6A-A621-46F9-B662-21F17E319D3D}" type="sibTrans" cxnId="{D39F947D-1F09-4F14-B1DA-E5BA09251110}">
      <dgm:prSet/>
      <dgm:spPr/>
      <dgm:t>
        <a:bodyPr/>
        <a:lstStyle/>
        <a:p>
          <a:pPr>
            <a:lnSpc>
              <a:spcPct val="100000"/>
            </a:lnSpc>
          </a:pPr>
          <a:endParaRPr lang="en-US"/>
        </a:p>
      </dgm:t>
    </dgm:pt>
    <dgm:pt modelId="{5E327FD0-3D86-4B87-9EE5-56969AD17339}">
      <dgm:prSet/>
      <dgm:spPr/>
      <dgm:t>
        <a:bodyPr/>
        <a:lstStyle/>
        <a:p>
          <a:pPr>
            <a:lnSpc>
              <a:spcPct val="100000"/>
            </a:lnSpc>
          </a:pPr>
          <a:r>
            <a:rPr lang="en-US"/>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a:p>
      </dgm:t>
    </dgm:pt>
    <dgm:pt modelId="{CDB66E66-D5B7-4BAF-A25C-809F28652B0A}" type="sibTrans" cxnId="{767E63B6-7E60-469C-91FA-A6E1EA8A828A}">
      <dgm:prSet/>
      <dgm:spPr/>
      <dgm:t>
        <a:bodyPr/>
        <a:lstStyle/>
        <a:p>
          <a:pPr>
            <a:lnSpc>
              <a:spcPct val="100000"/>
            </a:lnSpc>
          </a:pPr>
          <a:endParaRPr lang="en-US"/>
        </a:p>
      </dgm:t>
    </dgm:pt>
    <dgm:pt modelId="{44122DDA-AD32-4BEC-B85B-7B8A6F3EF57D}">
      <dgm:prSet/>
      <dgm:spPr/>
      <dgm:t>
        <a:bodyPr/>
        <a:lstStyle/>
        <a:p>
          <a:pPr>
            <a:lnSpc>
              <a:spcPct val="100000"/>
            </a:lnSpc>
          </a:pPr>
          <a:r>
            <a:rPr lang="en-US"/>
            <a:t>Implement commonly used ETL patterns as templates(SCD Type1, Type2, Data Vault)</a:t>
          </a:r>
        </a:p>
      </dgm:t>
    </dgm:pt>
    <dgm:pt modelId="{288C8F71-32CD-4870-81CB-5A904D6607F9}" type="parTrans" cxnId="{D63CCB46-9152-4AC1-AC60-075298F4D08D}">
      <dgm:prSet/>
      <dgm:spPr/>
      <dgm:t>
        <a:bodyPr/>
        <a:lstStyle/>
        <a:p>
          <a:endParaRPr lang="en-US"/>
        </a:p>
      </dgm:t>
    </dgm:pt>
    <dgm:pt modelId="{DDFC48E6-A235-4241-B55E-1F1A14C838F2}" type="sibTrans" cxnId="{D63CCB46-9152-4AC1-AC60-075298F4D08D}">
      <dgm:prSet/>
      <dgm:spPr/>
      <dgm:t>
        <a:bodyPr/>
        <a:lstStyle/>
        <a:p>
          <a:endParaRPr lang="en-US"/>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232175" y="222766"/>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Handle upserts, updates, deletes on sql sinks</a:t>
          </a:r>
        </a:p>
      </dsp:txBody>
      <dsp:txXfrm>
        <a:off x="1343009" y="222766"/>
        <a:ext cx="2156325" cy="914804"/>
      </dsp:txXfrm>
    </dsp:sp>
    <dsp:sp modelId="{A5060776-7667-450E-9E7E-5927C580E07A}">
      <dsp:nvSpPr>
        <dsp:cNvPr id="0" name=""/>
        <dsp:cNvSpPr/>
      </dsp:nvSpPr>
      <dsp:spPr>
        <a:xfrm>
          <a:off x="3875057" y="222766"/>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new partition methods</a:t>
          </a:r>
        </a:p>
      </dsp:txBody>
      <dsp:txXfrm>
        <a:off x="4985892" y="222766"/>
        <a:ext cx="2156325" cy="914804"/>
      </dsp:txXfrm>
    </dsp:sp>
    <dsp:sp modelId="{CB7E00D7-BC6A-4541-B468-2C6B6021C8CB}">
      <dsp:nvSpPr>
        <dsp:cNvPr id="0" name=""/>
        <dsp:cNvSpPr/>
      </dsp:nvSpPr>
      <dsp:spPr>
        <a:xfrm>
          <a:off x="7517940" y="222766"/>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schema drift support</a:t>
          </a:r>
        </a:p>
      </dsp:txBody>
      <dsp:txXfrm>
        <a:off x="8628774" y="222766"/>
        <a:ext cx="2156325" cy="914804"/>
      </dsp:txXfrm>
    </dsp:sp>
    <dsp:sp modelId="{AA427A13-E309-474D-908E-E0B3F35C4D13}">
      <dsp:nvSpPr>
        <dsp:cNvPr id="0" name=""/>
        <dsp:cNvSpPr/>
      </dsp:nvSpPr>
      <dsp:spPr>
        <a:xfrm>
          <a:off x="232175" y="1959223"/>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file handling (move files after read, write files to file names described in rows etc)</a:t>
          </a:r>
        </a:p>
      </dsp:txBody>
      <dsp:txXfrm>
        <a:off x="1343009" y="1959223"/>
        <a:ext cx="2156325" cy="914804"/>
      </dsp:txXfrm>
    </dsp:sp>
    <dsp:sp modelId="{9606C723-3476-48FA-9509-260E98D77033}">
      <dsp:nvSpPr>
        <dsp:cNvPr id="0" name=""/>
        <dsp:cNvSpPr/>
      </dsp:nvSpPr>
      <dsp:spPr>
        <a:xfrm>
          <a:off x="3875057" y="1959223"/>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New inventory of functions (for e.g Hash functions for row comparison)</a:t>
          </a:r>
        </a:p>
      </dsp:txBody>
      <dsp:txXfrm>
        <a:off x="4985892" y="1959223"/>
        <a:ext cx="2156325" cy="914804"/>
      </dsp:txXfrm>
    </dsp:sp>
    <dsp:sp modelId="{D3A050B0-D875-4449-8FCF-69249291952B}">
      <dsp:nvSpPr>
        <dsp:cNvPr id="0" name=""/>
        <dsp:cNvSpPr/>
      </dsp:nvSpPr>
      <dsp:spPr>
        <a:xfrm>
          <a:off x="7517940" y="1959223"/>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Commonly used ETL patterns(Sequence generator/Lookup transformation/SCD…)</a:t>
          </a:r>
        </a:p>
      </dsp:txBody>
      <dsp:txXfrm>
        <a:off x="8628774" y="1959223"/>
        <a:ext cx="2156325" cy="914804"/>
      </dsp:txXfrm>
    </dsp:sp>
    <dsp:sp modelId="{E4C96D0C-6E9B-4F6B-9C62-12B265A0CC4D}">
      <dsp:nvSpPr>
        <dsp:cNvPr id="0" name=""/>
        <dsp:cNvSpPr/>
      </dsp:nvSpPr>
      <dsp:spPr>
        <a:xfrm>
          <a:off x="232175" y="3695681"/>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Data lineage – Capturing sink column lineage &amp; impact analysis(invaluable if this is for enterprise deployment)</a:t>
          </a:r>
        </a:p>
      </dsp:txBody>
      <dsp:txXfrm>
        <a:off x="1343009" y="3695681"/>
        <a:ext cx="2156325" cy="914804"/>
      </dsp:txXfrm>
    </dsp:sp>
    <dsp:sp modelId="{68AB75F4-8668-48FF-9070-686F86C2DBFF}">
      <dsp:nvSpPr>
        <dsp:cNvPr id="0" name=""/>
        <dsp:cNvSpPr/>
      </dsp:nvSpPr>
      <dsp:spPr>
        <a:xfrm>
          <a:off x="3875057" y="3695681"/>
          <a:ext cx="914804" cy="91480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Implement commonly used ETL patterns as templates(SCD Type1, Type2, Data Vault)</a:t>
          </a:r>
        </a:p>
      </dsp:txBody>
      <dsp:txXfrm>
        <a:off x="4985892" y="3695681"/>
        <a:ext cx="2156325" cy="91480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5/3/2020 2:20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955416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37909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CSV, Parquet, ORC, JSON</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do you ingest streaming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messages in Event Hub or IoT Hub and process them with Stream Analytics.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91264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should you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round-robin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dirty="0">
                <a:solidFill>
                  <a:schemeClr val="tx1"/>
                </a:solidFill>
                <a:effectLst/>
                <a:latin typeface="Segoe UI Light" pitchFamily="34" charset="0"/>
                <a:ea typeface="+mn-ea"/>
                <a:cs typeface="+mn-cs"/>
              </a:rPr>
              <a:t>If there is no obvious joining key</a:t>
            </a:r>
          </a:p>
          <a:p>
            <a:pPr lvl="2"/>
            <a:r>
              <a:rPr lang="en-US" sz="1200" b="0" i="0" u="none" strike="noStrike" kern="1200" dirty="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dirty="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dirty="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dirty="0">
                <a:solidFill>
                  <a:schemeClr val="tx1"/>
                </a:solidFill>
                <a:effectLst/>
                <a:latin typeface="Segoe UI Light" pitchFamily="34" charset="0"/>
                <a:ea typeface="+mn-ea"/>
                <a:cs typeface="+mn-cs"/>
              </a:rPr>
              <a:t>When the table is a temporary staging table</a:t>
            </a:r>
          </a:p>
          <a:p>
            <a:pPr lvl="2"/>
            <a:endParaRPr lang="en-US" sz="1200" b="0" i="0" u="none" strike="noStrike" kern="1200" dirty="0">
              <a:solidFill>
                <a:schemeClr val="tx1"/>
              </a:solidFill>
              <a:effectLst/>
              <a:latin typeface="Segoe UI Light" pitchFamily="34" charset="0"/>
              <a:ea typeface="+mn-ea"/>
              <a:cs typeface="+mn-cs"/>
            </a:endParaRPr>
          </a:p>
          <a:p>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57006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pool-&gt; spark session-&gt;</a:t>
            </a:r>
          </a:p>
          <a:p>
            <a:endParaRPr lang="en-US" dirty="0"/>
          </a:p>
          <a:p>
            <a:r>
              <a:rPr lang="en-US" dirty="0"/>
              <a:t>Add amount of compute </a:t>
            </a:r>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1478993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67</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a:t>
            </a:r>
            <a:r>
              <a:rPr lang="en-US" sz="900">
                <a:solidFill>
                  <a:schemeClr val="tx2"/>
                </a:solidFill>
              </a:rPr>
              <a:t>Then write.</a:t>
            </a:r>
            <a:endParaRPr lang="en-US" sz="9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102166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2011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9.xml"/><Relationship Id="rId16" Type="http://schemas.openxmlformats.org/officeDocument/2006/relationships/image" Target="../media/image73.svg"/><Relationship Id="rId1" Type="http://schemas.openxmlformats.org/officeDocument/2006/relationships/slideLayout" Target="../slideLayouts/slideLayout66.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 Id="rId14" Type="http://schemas.openxmlformats.org/officeDocument/2006/relationships/image" Target="../media/image7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svg"/><Relationship Id="rId2" Type="http://schemas.openxmlformats.org/officeDocument/2006/relationships/image" Target="../media/image74.png"/><Relationship Id="rId1" Type="http://schemas.openxmlformats.org/officeDocument/2006/relationships/slideLayout" Target="../slideLayouts/slideLayout56.xml"/><Relationship Id="rId6" Type="http://schemas.openxmlformats.org/officeDocument/2006/relationships/image" Target="../media/image78.png"/><Relationship Id="rId11" Type="http://schemas.openxmlformats.org/officeDocument/2006/relationships/image" Target="../media/image64.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sv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png"/><Relationship Id="rId1" Type="http://schemas.openxmlformats.org/officeDocument/2006/relationships/slideLayout" Target="../slideLayouts/slideLayout48.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sv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6.xml"/><Relationship Id="rId5" Type="http://schemas.openxmlformats.org/officeDocument/2006/relationships/image" Target="../media/image121.svg"/><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66.xml"/><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Relationship Id="rId1" Type="http://schemas.openxmlformats.org/officeDocument/2006/relationships/slideLayout" Target="../slideLayouts/slideLayout66.xml"/><Relationship Id="rId6" Type="http://schemas.openxmlformats.org/officeDocument/2006/relationships/image" Target="../media/image134.png"/><Relationship Id="rId5" Type="http://schemas.openxmlformats.org/officeDocument/2006/relationships/image" Target="../media/image133.jpg"/><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00.png"/></Relationships>
</file>

<file path=ppt/slides/_rels/slide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dirty="0"/>
              <a:t>Components of Orchestration</a:t>
            </a:r>
          </a:p>
        </p:txBody>
      </p:sp>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2" name="Graphic 51" descr="Bonfire">
            <a:extLst>
              <a:ext uri="{FF2B5EF4-FFF2-40B4-BE49-F238E27FC236}">
                <a16:creationId xmlns:a16="http://schemas.microsoft.com/office/drawing/2014/main" id="{CBE423C3-68C5-4953-BA1B-90F4EB1E5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090" y="3800329"/>
            <a:ext cx="412960" cy="412960"/>
          </a:xfrm>
          <a:prstGeom prst="rect">
            <a:avLst/>
          </a:prstGeom>
        </p:spPr>
      </p:pic>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785572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9201462" cy="877415"/>
          </a:xfrm>
        </p:spPr>
        <p:txBody>
          <a:bodyPr/>
          <a:lstStyle/>
          <a:p>
            <a:pPr>
              <a:lnSpc>
                <a:spcPct val="150000"/>
              </a:lnSpc>
              <a:spcAft>
                <a:spcPts val="600"/>
              </a:spcAft>
            </a:pPr>
            <a:r>
              <a:rPr lang="en-US" sz="1600" dirty="0"/>
              <a:t>Create pipelines to ingest, transform and load data with 90+ inbuilt connectors.</a:t>
            </a:r>
          </a:p>
          <a:p>
            <a:pPr>
              <a:lnSpc>
                <a:spcPct val="150000"/>
              </a:lnSpc>
              <a:spcAft>
                <a:spcPts val="600"/>
              </a:spcAft>
            </a:pPr>
            <a:r>
              <a:rPr lang="en-US" sz="1600"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698488" y="4409049"/>
            <a:ext cx="3002572" cy="5224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1121959" y="3873909"/>
            <a:ext cx="1576529" cy="1174768"/>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1121959" y="2708082"/>
            <a:ext cx="1576529" cy="889976"/>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127806" y="5292700"/>
            <a:ext cx="1564834" cy="1263118"/>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427230" y="1130240"/>
            <a:ext cx="4259272" cy="5270139"/>
          </a:xfrm>
        </p:spPr>
        <p:txBody>
          <a:bodyPr/>
          <a:lstStyle/>
          <a:p>
            <a:r>
              <a:rPr lang="en-US" sz="1800" b="1" dirty="0">
                <a:solidFill>
                  <a:schemeClr val="tx2"/>
                </a:solidFill>
                <a:latin typeface="+mj-lt"/>
              </a:rPr>
              <a:t>Overview</a:t>
            </a:r>
          </a:p>
          <a:p>
            <a:pPr>
              <a:lnSpc>
                <a:spcPct val="150000"/>
              </a:lnSpc>
            </a:pPr>
            <a:r>
              <a:rPr lang="en-US" sz="1600" dirty="0">
                <a:solidFill>
                  <a:schemeClr val="tx1"/>
                </a:solidFill>
                <a:cs typeface="Segoe UI" panose="020B0502040204020203" pitchFamily="34" charset="0"/>
              </a:rPr>
              <a:t>Provide ability to load data from storage account to desired linked service. </a:t>
            </a:r>
          </a:p>
          <a:p>
            <a:pPr>
              <a:lnSpc>
                <a:spcPct val="150000"/>
              </a:lnSpc>
            </a:pPr>
            <a:r>
              <a:rPr lang="en-US" sz="1600" dirty="0">
                <a:solidFill>
                  <a:schemeClr val="tx1"/>
                </a:solidFill>
                <a:cs typeface="Segoe UI" panose="020B0502040204020203" pitchFamily="34" charset="0"/>
              </a:rPr>
              <a:t>Load data by manual execution of pipeline or by orchestration.</a:t>
            </a:r>
          </a:p>
          <a:p>
            <a:r>
              <a:rPr lang="en-US" sz="1800" b="1" dirty="0">
                <a:solidFill>
                  <a:schemeClr val="tx2"/>
                </a:solidFill>
                <a:latin typeface="+mj-lt"/>
              </a:rPr>
              <a:t>Benefits</a:t>
            </a:r>
          </a:p>
          <a:p>
            <a:pPr>
              <a:lnSpc>
                <a:spcPct val="100000"/>
              </a:lnSpc>
            </a:pPr>
            <a:r>
              <a:rPr lang="en-US" sz="1600" dirty="0">
                <a:solidFill>
                  <a:schemeClr val="tx1"/>
                </a:solidFill>
                <a:cs typeface="Segoe UI" panose="020B0502040204020203" pitchFamily="34" charset="0"/>
              </a:rPr>
              <a:t>Supports common loading patterns.</a:t>
            </a:r>
          </a:p>
          <a:p>
            <a:pPr>
              <a:lnSpc>
                <a:spcPct val="100000"/>
              </a:lnSpc>
            </a:pPr>
            <a:r>
              <a:rPr lang="en-US" sz="1600" dirty="0">
                <a:solidFill>
                  <a:schemeClr val="tx1"/>
                </a:solidFill>
                <a:cs typeface="Segoe UI" panose="020B0502040204020203" pitchFamily="34" charset="0"/>
              </a:rPr>
              <a:t>Fully parallel loading into data lake or SQL tables. </a:t>
            </a:r>
          </a:p>
          <a:p>
            <a:pPr>
              <a:lnSpc>
                <a:spcPct val="100000"/>
              </a:lnSpc>
            </a:pPr>
            <a:r>
              <a:rPr lang="en-US" sz="1600"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2"/>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3"/>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130240"/>
            <a:ext cx="4947307" cy="534477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Linked services define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a:t>
            </a:r>
            <a:r>
              <a:rPr lang="en-US" sz="1600" i="1" dirty="0"/>
              <a:t>or</a:t>
            </a:r>
            <a:r>
              <a:rPr lang="en-US" sz="1600" dirty="0"/>
              <a:t>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31" y="1095625"/>
            <a:ext cx="9553277" cy="867624"/>
          </a:xfrm>
        </p:spPr>
        <p:txBody>
          <a:bodyPr/>
          <a:lstStyle/>
          <a:p>
            <a:pPr>
              <a:lnSpc>
                <a:spcPct val="100000"/>
              </a:lnSpc>
              <a:spcAft>
                <a:spcPts val="1000"/>
              </a:spcAft>
            </a:pPr>
            <a:r>
              <a:rPr lang="en-US" sz="1800" dirty="0">
                <a:solidFill>
                  <a:schemeClr val="tx1"/>
                </a:solidFill>
              </a:rPr>
              <a:t>Data flows are pipeline activities providing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dirty="0"/>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584982" y="143538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64" y="487"/>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dirty="0"/>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7229" y="1130240"/>
            <a:ext cx="4668789" cy="5128095"/>
          </a:xfrm>
        </p:spPr>
        <p:txBody>
          <a:bodyPr/>
          <a:lstStyle/>
          <a:p>
            <a:r>
              <a:rPr lang="en-US" sz="1800" dirty="0">
                <a:solidFill>
                  <a:schemeClr val="tx2"/>
                </a:solidFill>
                <a:latin typeface="+mj-lt"/>
              </a:rPr>
              <a:t>Overview</a:t>
            </a:r>
          </a:p>
          <a:p>
            <a:r>
              <a:rPr lang="en-US" sz="1600" dirty="0"/>
              <a:t>Triggers represent a unit of processing that determines when a pipeline execution needs to be kicked off. </a:t>
            </a:r>
          </a:p>
          <a:p>
            <a:r>
              <a:rPr lang="en-US" sz="1600" dirty="0"/>
              <a:t>Data Integration offers 3 trigger types as – </a:t>
            </a:r>
          </a:p>
          <a:p>
            <a:pPr marL="342834" indent="-342834">
              <a:buAutoNum type="arabicPeriod"/>
            </a:pPr>
            <a:r>
              <a:rPr lang="en-US" sz="1600" dirty="0"/>
              <a:t>Schedule – gets fired at a schedule with information of  start date, recurrence, end date</a:t>
            </a:r>
          </a:p>
          <a:p>
            <a:pPr marL="342834" indent="-342834">
              <a:buAutoNum type="arabicPeriod"/>
            </a:pPr>
            <a:r>
              <a:rPr lang="en-US" sz="1600" dirty="0"/>
              <a:t>Event – gets fired on specified event</a:t>
            </a:r>
          </a:p>
          <a:p>
            <a:pPr marL="342834" indent="-342834">
              <a:buAutoNum type="arabicPeriod"/>
            </a:pPr>
            <a:r>
              <a:rPr lang="en-US" sz="1600" dirty="0"/>
              <a:t>Tumbling window – gets fired at a periodic time interval from a specified start date, while retaining state</a:t>
            </a:r>
          </a:p>
          <a:p>
            <a:r>
              <a:rPr lang="en-US" sz="1600" dirty="0"/>
              <a:t>It also provides ability to monitor pipeline runs and control trigger execution.</a:t>
            </a:r>
          </a:p>
          <a:p>
            <a:endParaRPr lang="en-US" sz="1600" dirty="0"/>
          </a:p>
          <a:p>
            <a:r>
              <a:rPr lang="en-US" sz="1600"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244087" y="724285"/>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498425" y="4273506"/>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dirty="0"/>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244079" cy="4934284"/>
          </a:xfrm>
        </p:spPr>
        <p:txBody>
          <a:bodyPr/>
          <a:lstStyle/>
          <a:p>
            <a:pPr>
              <a:lnSpc>
                <a:spcPct val="150000"/>
              </a:lnSpc>
              <a:spcAft>
                <a:spcPts val="600"/>
              </a:spcAft>
            </a:pPr>
            <a:r>
              <a:rPr lang="en-US" sz="1800" b="1" dirty="0">
                <a:solidFill>
                  <a:schemeClr val="tx2"/>
                </a:solidFill>
                <a:latin typeface="+mj-lt"/>
              </a:rPr>
              <a:t>Scalable </a:t>
            </a:r>
          </a:p>
          <a:p>
            <a:pPr>
              <a:lnSpc>
                <a:spcPct val="100000"/>
              </a:lnSpc>
              <a:spcAft>
                <a:spcPts val="600"/>
              </a:spcAft>
            </a:pPr>
            <a:r>
              <a:rPr lang="en-US" sz="1600" dirty="0">
                <a:solidFill>
                  <a:schemeClr val="tx1"/>
                </a:solidFill>
              </a:rPr>
              <a:t>per job elasticity </a:t>
            </a:r>
          </a:p>
          <a:p>
            <a:pPr>
              <a:lnSpc>
                <a:spcPct val="100000"/>
              </a:lnSpc>
              <a:spcAft>
                <a:spcPts val="600"/>
              </a:spcAft>
            </a:pPr>
            <a:r>
              <a:rPr lang="en-US" sz="1600" dirty="0">
                <a:solidFill>
                  <a:schemeClr val="tx1"/>
                </a:solidFill>
              </a:rPr>
              <a:t>Up to 4 GB/s </a:t>
            </a:r>
          </a:p>
          <a:p>
            <a:pPr>
              <a:lnSpc>
                <a:spcPct val="100000"/>
              </a:lnSpc>
              <a:spcAft>
                <a:spcPts val="600"/>
              </a:spcAft>
            </a:pPr>
            <a:endParaRPr lang="en-US" sz="1600" dirty="0">
              <a:solidFill>
                <a:schemeClr val="tx1"/>
              </a:solidFill>
            </a:endParaRPr>
          </a:p>
          <a:p>
            <a:pPr>
              <a:lnSpc>
                <a:spcPct val="150000"/>
              </a:lnSpc>
              <a:spcAft>
                <a:spcPts val="600"/>
              </a:spcAft>
            </a:pPr>
            <a:r>
              <a:rPr lang="en-US" sz="1800" b="1" dirty="0">
                <a:solidFill>
                  <a:schemeClr val="tx2"/>
                </a:solidFill>
                <a:latin typeface="+mj-lt"/>
              </a:rPr>
              <a:t>Simple </a:t>
            </a:r>
          </a:p>
          <a:p>
            <a:pPr>
              <a:lnSpc>
                <a:spcPct val="100000"/>
              </a:lnSpc>
              <a:spcAft>
                <a:spcPts val="600"/>
              </a:spcAft>
            </a:pPr>
            <a:r>
              <a:rPr lang="en-US" sz="1600" dirty="0">
                <a:solidFill>
                  <a:schemeClr val="tx1"/>
                </a:solidFill>
              </a:rPr>
              <a:t>Visually author or via code (Python, </a:t>
            </a:r>
            <a:r>
              <a:rPr lang="en-US" sz="1600" dirty="0" err="1">
                <a:solidFill>
                  <a:schemeClr val="tx1"/>
                </a:solidFill>
              </a:rPr>
              <a:t>.Net</a:t>
            </a:r>
            <a:r>
              <a:rPr lang="en-US" sz="1600" dirty="0">
                <a:solidFill>
                  <a:schemeClr val="tx1"/>
                </a:solidFill>
              </a:rPr>
              <a:t>, etc.)  </a:t>
            </a:r>
          </a:p>
          <a:p>
            <a:pPr>
              <a:lnSpc>
                <a:spcPct val="100000"/>
              </a:lnSpc>
              <a:spcAft>
                <a:spcPts val="600"/>
              </a:spcAft>
            </a:pPr>
            <a:r>
              <a:rPr lang="en-US" sz="1600" dirty="0">
                <a:solidFill>
                  <a:schemeClr val="tx1"/>
                </a:solidFill>
              </a:rPr>
              <a:t>Serverless, no infrastructure to manage </a:t>
            </a:r>
          </a:p>
          <a:p>
            <a:pPr>
              <a:lnSpc>
                <a:spcPct val="100000"/>
              </a:lnSpc>
              <a:spcAft>
                <a:spcPts val="600"/>
              </a:spcAft>
            </a:pPr>
            <a:endParaRPr lang="en-US" sz="1600" dirty="0">
              <a:solidFill>
                <a:schemeClr val="tx1"/>
              </a:solidFill>
            </a:endParaRPr>
          </a:p>
          <a:p>
            <a:pPr>
              <a:lnSpc>
                <a:spcPct val="150000"/>
              </a:lnSpc>
              <a:spcAft>
                <a:spcPts val="600"/>
              </a:spcAft>
            </a:pPr>
            <a:r>
              <a:rPr lang="en-US" sz="1800" b="1" dirty="0">
                <a:solidFill>
                  <a:schemeClr val="tx2"/>
                </a:solidFill>
                <a:latin typeface="+mj-lt"/>
              </a:rPr>
              <a:t>Access all your data    </a:t>
            </a:r>
          </a:p>
          <a:p>
            <a:pPr>
              <a:lnSpc>
                <a:spcPct val="100000"/>
              </a:lnSpc>
              <a:spcAft>
                <a:spcPts val="600"/>
              </a:spcAft>
            </a:pPr>
            <a:r>
              <a:rPr lang="en-US" sz="1600" dirty="0">
                <a:solidFill>
                  <a:schemeClr val="tx1"/>
                </a:solidFill>
              </a:rPr>
              <a:t>90+ connectors provided and growing (cloud, on premises, SaaS)</a:t>
            </a:r>
          </a:p>
          <a:p>
            <a:pPr>
              <a:lnSpc>
                <a:spcPct val="100000"/>
              </a:lnSpc>
              <a:spcAft>
                <a:spcPts val="600"/>
              </a:spcAft>
            </a:pPr>
            <a:r>
              <a:rPr lang="en-US" sz="1600" dirty="0">
                <a:solidFill>
                  <a:schemeClr val="tx1"/>
                </a:solidFill>
              </a:rPr>
              <a:t>Data Movement as a Service: 25 points of presence worldwide  </a:t>
            </a:r>
          </a:p>
          <a:p>
            <a:pPr>
              <a:lnSpc>
                <a:spcPct val="100000"/>
              </a:lnSpc>
              <a:spcAft>
                <a:spcPts val="600"/>
              </a:spcAft>
            </a:pPr>
            <a:r>
              <a:rPr lang="en-US" sz="1600" dirty="0">
                <a:solidFill>
                  <a:schemeClr val="tx1"/>
                </a:solidFill>
              </a:rPr>
              <a:t>Self-hostable Integration Runtime for hybrid movement</a:t>
            </a:r>
          </a:p>
          <a:p>
            <a:pPr>
              <a:lnSpc>
                <a:spcPct val="150000"/>
              </a:lnSpc>
            </a:pPr>
            <a:endParaRPr lang="en-US" sz="1800"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414714" y="878330"/>
          <a:ext cx="11589758" cy="5768253"/>
        </p:xfrm>
        <a:graphic>
          <a:graphicData uri="http://schemas.openxmlformats.org/drawingml/2006/table">
            <a:tbl>
              <a:tblPr firstRow="1">
                <a:tableStyleId>{93296810-A885-4BE3-A3E7-6D5BEEA58F35}</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dirty="0">
                          <a:latin typeface="+mn-lt"/>
                        </a:rPr>
                        <a:t>Azure (15)</a:t>
                      </a:r>
                      <a:endParaRPr lang="en-US" sz="1200" b="1" dirty="0">
                        <a:latin typeface="+mn-lt"/>
                      </a:endParaRPr>
                    </a:p>
                  </a:txBody>
                  <a:tcPr marL="91427" marR="91427" marT="45713" marB="4571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Database &amp; DW (26)</a:t>
                      </a:r>
                      <a:endParaRPr lang="en-US" sz="1200" b="1" dirty="0">
                        <a:latin typeface="+mn-lt"/>
                      </a:endParaRPr>
                    </a:p>
                  </a:txBody>
                  <a:tcPr marL="91427" marR="91427" marT="45713" marB="45713"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File Storage (6)</a:t>
                      </a:r>
                      <a:endParaRPr lang="en-US" sz="1200" b="1" dirty="0">
                        <a:latin typeface="+mn-lt"/>
                      </a:endParaRPr>
                    </a:p>
                  </a:txBody>
                  <a:tcPr marL="91427" marR="91427" marT="45713" marB="45713"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b="1" dirty="0">
                          <a:latin typeface="+mn-lt"/>
                        </a:rPr>
                        <a:t>File Formats(6)</a:t>
                      </a:r>
                    </a:p>
                  </a:txBody>
                  <a:tcPr marL="91427" marR="91427" marT="45713" marB="45713"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dirty="0">
                          <a:latin typeface="+mn-lt"/>
                        </a:rPr>
                        <a:t>NoSQL (3) </a:t>
                      </a:r>
                      <a:endParaRPr lang="en-US" sz="1200" b="1" dirty="0">
                        <a:latin typeface="+mn-lt"/>
                      </a:endParaRPr>
                    </a:p>
                  </a:txBody>
                  <a:tcPr marL="91427" marR="91427" marT="45713" marB="45713" anchor="ctr">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Services and App (28)</a:t>
                      </a:r>
                      <a:endParaRPr lang="en-US" sz="1200" b="1" dirty="0">
                        <a:latin typeface="+mn-lt"/>
                      </a:endParaRPr>
                    </a:p>
                  </a:txBody>
                  <a:tcPr marL="91427" marR="91427" marT="45713" marB="45713"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Generic (4)</a:t>
                      </a:r>
                      <a:endParaRPr lang="en-US" sz="1200" b="1" dirty="0">
                        <a:latin typeface="+mn-lt"/>
                      </a:endParaRPr>
                    </a:p>
                  </a:txBody>
                  <a:tcPr marL="91427" marR="91427" marT="45713" marB="45713"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75000"/>
                      </a:schemeClr>
                    </a:solidFill>
                  </a:tcPr>
                </a:tc>
                <a:extLst>
                  <a:ext uri="{0D108BD9-81ED-4DB2-BD59-A6C34878D82A}">
                    <a16:rowId xmlns:a16="http://schemas.microsoft.com/office/drawing/2014/main" val="1794269896"/>
                  </a:ext>
                </a:extLst>
              </a:tr>
              <a:tr h="273570">
                <a:tc>
                  <a:txBody>
                    <a:bodyPr/>
                    <a:lstStyle/>
                    <a:p>
                      <a:pPr algn="ctr" fontAlgn="b"/>
                      <a:r>
                        <a:rPr lang="en-US" sz="1200" u="none" strike="noStrike" dirty="0">
                          <a:effectLst/>
                        </a:rPr>
                        <a:t>Blob storage</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Amazon Redshift</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Oracle</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Amazon S3</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AVRO</a:t>
                      </a: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Cassandra</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Amazon MWS</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Oracle Service Cloud </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Generic HTTP</a:t>
                      </a:r>
                      <a:endParaRPr lang="en-US" sz="1200" b="0" i="0" u="none" strike="noStrike" dirty="0">
                        <a:solidFill>
                          <a:srgbClr val="000000"/>
                        </a:solidFill>
                        <a:effectLst/>
                        <a:latin typeface="+mn-lt"/>
                      </a:endParaRPr>
                    </a:p>
                  </a:txBody>
                  <a:tcPr marL="6349" marR="6349" marT="6349"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310504516"/>
                  </a:ext>
                </a:extLst>
              </a:tr>
              <a:tr h="273570">
                <a:tc>
                  <a:txBody>
                    <a:bodyPr/>
                    <a:lstStyle/>
                    <a:p>
                      <a:pPr algn="ctr" fontAlgn="b"/>
                      <a:r>
                        <a:rPr lang="en-US" sz="1200" u="none" strike="noStrike" dirty="0">
                          <a:effectLst/>
                        </a:rPr>
                        <a:t>Cosmos DB - SQL API</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Binary</a:t>
                      </a: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CDS for Apps</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948024008"/>
                  </a:ext>
                </a:extLst>
              </a:tr>
              <a:tr h="372057">
                <a:tc>
                  <a:txBody>
                    <a:bodyPr/>
                    <a:lstStyle/>
                    <a:p>
                      <a:pPr algn="ctr" fontAlgn="b"/>
                      <a:r>
                        <a:rPr lang="en-US" sz="1200" u="none" strike="noStrike" dirty="0">
                          <a:effectLst/>
                        </a:rPr>
                        <a:t>Cosmos DB - MongoDB API</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Drill</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Delimited Text</a:t>
                      </a: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549057961"/>
                  </a:ext>
                </a:extLst>
              </a:tr>
              <a:tr h="372057">
                <a:tc>
                  <a:txBody>
                    <a:bodyPr/>
                    <a:lstStyle/>
                    <a:p>
                      <a:pPr algn="ctr" fontAlgn="b"/>
                      <a:r>
                        <a:rPr lang="en-US" sz="1200" u="none" strike="noStrike" dirty="0">
                          <a:effectLst/>
                        </a:rPr>
                        <a:t>Data Explorer</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Presto</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r>
                        <a:rPr lang="en-US" sz="1200" dirty="0">
                          <a:latin typeface="+mn-lt"/>
                        </a:rPr>
                        <a:t>JSON</a:t>
                      </a: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Greenplum</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SAP BW Open Hub</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HDFS</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r>
                        <a:rPr lang="en-US" sz="1200" dirty="0">
                          <a:latin typeface="+mn-lt"/>
                        </a:rPr>
                        <a:t>ORC</a:t>
                      </a: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SF Service Cloud</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HBase</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SAP BW via MDX</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SFTP</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r>
                        <a:rPr lang="en-US" sz="1200" dirty="0">
                          <a:latin typeface="+mn-lt"/>
                        </a:rPr>
                        <a:t>Parquet</a:t>
                      </a: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SF Marketing Cloud</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136698536"/>
                  </a:ext>
                </a:extLst>
              </a:tr>
              <a:tr h="364760">
                <a:tc>
                  <a:txBody>
                    <a:bodyPr/>
                    <a:lstStyle/>
                    <a:p>
                      <a:pPr algn="ctr" fontAlgn="b"/>
                      <a:r>
                        <a:rPr lang="en-US" sz="1200" u="none" strike="noStrike" dirty="0">
                          <a:effectLst/>
                        </a:rPr>
                        <a:t>Database for MariaDB</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SAP HANA</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dirty="0">
                          <a:effectLst/>
                        </a:rPr>
                        <a:t>Google AdWords</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SAP C4C</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SAP table</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dirty="0">
                          <a:effectLst/>
                        </a:rPr>
                        <a:t>Jira</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dirty="0">
                          <a:effectLst/>
                        </a:rPr>
                        <a:t>Magento </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dirty="0" err="1">
                          <a:effectLst/>
                        </a:rPr>
                        <a:t>Marketo</a:t>
                      </a:r>
                      <a:r>
                        <a:rPr lang="en-US" sz="1200" u="none" strike="noStrike" dirty="0">
                          <a:effectLst/>
                        </a:rPr>
                        <a:t> </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Square </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Teradata</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dirty="0">
                          <a:effectLst/>
                        </a:rPr>
                        <a:t>Office 365</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Web table</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493079572"/>
                  </a:ext>
                </a:extLst>
              </a:tr>
              <a:tr h="364760">
                <a:tc>
                  <a:txBody>
                    <a:bodyPr/>
                    <a:lstStyle/>
                    <a:p>
                      <a:pPr algn="ctr" fontAlgn="b"/>
                      <a:r>
                        <a:rPr lang="en-US" sz="1200" u="none" strike="noStrike" dirty="0">
                          <a:effectLst/>
                        </a:rPr>
                        <a:t>SQL Data Warehouse</a:t>
                      </a:r>
                      <a:endParaRPr lang="en-US" sz="1200" b="0" i="0" u="none" strike="noStrike" dirty="0">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a:effectLst/>
                        </a:rPr>
                        <a:t>Xero</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solidFill>
                      <a:schemeClr val="tx2">
                        <a:lumMod val="20000"/>
                        <a:lumOff val="80000"/>
                        <a:alpha val="50000"/>
                      </a:schemeClr>
                    </a:solidFill>
                  </a:tcP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fontAlgn="b"/>
                      <a:r>
                        <a:rPr lang="en-US" sz="1200" u="none" strike="noStrike" dirty="0" err="1">
                          <a:effectLst/>
                        </a:rPr>
                        <a:t>Zoho</a:t>
                      </a:r>
                      <a:r>
                        <a:rPr lang="en-US" sz="1200" u="none" strike="noStrike" dirty="0">
                          <a:effectLst/>
                        </a:rPr>
                        <a:t> </a:t>
                      </a:r>
                      <a:endParaRPr lang="en-US" sz="1200" b="0" i="0" u="none" strike="noStrike" dirty="0">
                        <a:solidFill>
                          <a:srgbClr val="000000"/>
                        </a:solidFill>
                        <a:effectLst/>
                        <a:latin typeface="+mn-lt"/>
                      </a:endParaRPr>
                    </a:p>
                  </a:txBody>
                  <a:tcPr marL="6349" marR="6349" marT="6349" marB="0" anchor="ctr">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1427" marR="91427" marT="45713" marB="4571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dirty="0">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3946017"/>
          </a:xfrm>
        </p:spPr>
        <p:txBody>
          <a:bodyPr/>
          <a:lstStyle/>
          <a:p>
            <a:r>
              <a:rPr lang="en-US" dirty="0">
                <a:solidFill>
                  <a:schemeClr val="tx2"/>
                </a:solidFill>
              </a:rPr>
              <a:t>Overview</a:t>
            </a:r>
          </a:p>
          <a:p>
            <a:r>
              <a:rPr lang="en-US" sz="1600" dirty="0">
                <a:latin typeface="+mn-lt"/>
              </a:rPr>
              <a:t>Copies data from source to destination</a:t>
            </a:r>
          </a:p>
          <a:p>
            <a:endParaRPr lang="en-US" dirty="0">
              <a:solidFill>
                <a:schemeClr val="tx2"/>
              </a:solidFill>
            </a:endParaRPr>
          </a:p>
          <a:p>
            <a:r>
              <a:rPr lang="en-US" dirty="0">
                <a:solidFill>
                  <a:schemeClr val="tx2"/>
                </a:solidFill>
              </a:rPr>
              <a:t>Benefits</a:t>
            </a:r>
            <a:endParaRPr lang="en-US" sz="1600" dirty="0">
              <a:latin typeface="+mn-lt"/>
            </a:endParaRPr>
          </a:p>
          <a:p>
            <a:r>
              <a:rPr lang="en-US" sz="1600" dirty="0">
                <a:latin typeface="+mn-lt"/>
              </a:rPr>
              <a:t>Retrieves data from all files from the folder and all its subfolders.</a:t>
            </a:r>
          </a:p>
          <a:p>
            <a:r>
              <a:rPr lang="en-US" sz="1600" dirty="0">
                <a:latin typeface="+mn-lt"/>
              </a:rPr>
              <a:t>Supports multiple locations from the same storage account, separated by comma</a:t>
            </a:r>
          </a:p>
          <a:p>
            <a:r>
              <a:rPr lang="en-US" sz="1600" dirty="0">
                <a:latin typeface="+mn-lt"/>
              </a:rPr>
              <a:t>Supports Azure Data Lake Storage (ADLS) Gen 2 and Azure Blob Storage.</a:t>
            </a:r>
          </a:p>
          <a:p>
            <a:r>
              <a:rPr lang="en-US" sz="1600" dirty="0">
                <a:latin typeface="+mn-lt"/>
              </a:rPr>
              <a:t>Supports CSV, PARQUET, ORC file formats </a:t>
            </a:r>
          </a:p>
          <a:p>
            <a:endParaRPr lang="en-US" sz="1600" dirty="0">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792587" y="962278"/>
            <a:ext cx="4812478" cy="2917693"/>
          </a:xfrm>
          <a:prstGeom prst="rect">
            <a:avLst/>
          </a:prstGeom>
          <a:ln>
            <a:solidFill>
              <a:schemeClr val="bg2">
                <a:lumMod val="50000"/>
              </a:schemeClr>
            </a:solidFill>
          </a:ln>
        </p:spPr>
        <p:txBody>
          <a:bodyPr wrap="square">
            <a:spAutoFit/>
          </a:bodyPr>
          <a:lstStyle/>
          <a:p>
            <a:pPr defTabSz="914225" fontAlgn="base">
              <a:defRPr/>
            </a:pPr>
            <a:r>
              <a:rPr lang="en-US" sz="1200" dirty="0">
                <a:solidFill>
                  <a:srgbClr val="0000FF"/>
                </a:solidFill>
                <a:latin typeface="Calibri" panose="020F0502020204030204" pitchFamily="34" charset="0"/>
                <a:cs typeface="Calibri" panose="020F0502020204030204" pitchFamily="34" charset="0"/>
              </a:rPr>
              <a:t>COPY</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INTO</a:t>
            </a:r>
            <a:r>
              <a:rPr lang="en-US" sz="1200"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'https://XXX.blob.core.windows.net/</a:t>
            </a:r>
            <a:r>
              <a:rPr lang="en-US" sz="1200" dirty="0" err="1">
                <a:solidFill>
                  <a:srgbClr val="FF0000"/>
                </a:solidFill>
                <a:latin typeface="Calibri" panose="020F0502020204030204" pitchFamily="34" charset="0"/>
                <a:cs typeface="Calibri" panose="020F0502020204030204" pitchFamily="34" charset="0"/>
              </a:rPr>
              <a:t>customerdatasets</a:t>
            </a:r>
            <a:r>
              <a:rPr lang="en-US" sz="1200" dirty="0">
                <a:solidFill>
                  <a:srgbClr val="FF0000"/>
                </a:solidFill>
                <a:latin typeface="Calibri" panose="020F0502020204030204" pitchFamily="34" charset="0"/>
                <a:cs typeface="Calibri" panose="020F0502020204030204" pitchFamily="34" charset="0"/>
              </a:rPr>
              <a:t>/test_1.txt'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WITH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FILE_TYPE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'CSV'</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    CREDENTIAL</a:t>
            </a:r>
            <a:r>
              <a:rPr lang="en-US" sz="1200" dirty="0">
                <a:solidFill>
                  <a:srgbClr val="808080"/>
                </a:solidFill>
                <a:latin typeface="Calibri" panose="020F0502020204030204" pitchFamily="34" charset="0"/>
                <a:cs typeface="Calibri" panose="020F0502020204030204" pitchFamily="34" charset="0"/>
              </a:rPr>
              <a:t>=(IDENTITY= </a:t>
            </a:r>
            <a:r>
              <a:rPr lang="en-US" sz="1200" dirty="0">
                <a:solidFill>
                  <a:srgbClr val="FF0000"/>
                </a:solidFill>
                <a:latin typeface="Calibri" panose="020F0502020204030204" pitchFamily="34" charset="0"/>
                <a:cs typeface="Calibri" panose="020F0502020204030204" pitchFamily="34" charset="0"/>
              </a:rPr>
              <a:t>'Shared Access Signature'</a:t>
            </a:r>
            <a:r>
              <a:rPr lang="en-US" sz="1200" dirty="0">
                <a:solidFill>
                  <a:srgbClr val="808080"/>
                </a:solidFill>
                <a:latin typeface="Calibri" panose="020F0502020204030204" pitchFamily="34" charset="0"/>
                <a:cs typeface="Calibri" panose="020F0502020204030204" pitchFamily="34" charset="0"/>
              </a:rPr>
              <a:t>, SECRET=</a:t>
            </a:r>
            <a:r>
              <a:rPr lang="en-US" sz="1200" dirty="0">
                <a:solidFill>
                  <a:srgbClr val="FF0000"/>
                </a:solidFill>
                <a:latin typeface="Calibri" panose="020F0502020204030204" pitchFamily="34" charset="0"/>
                <a:cs typeface="Calibri" panose="020F0502020204030204" pitchFamily="34" charset="0"/>
              </a:rPr>
              <a:t>'&lt;</a:t>
            </a:r>
            <a:r>
              <a:rPr lang="en-US" sz="1200" dirty="0" err="1">
                <a:solidFill>
                  <a:srgbClr val="FF0000"/>
                </a:solidFill>
                <a:latin typeface="Calibri" panose="020F0502020204030204" pitchFamily="34" charset="0"/>
                <a:cs typeface="Calibri" panose="020F0502020204030204" pitchFamily="34" charset="0"/>
              </a:rPr>
              <a:t>Your_SAS_Token</a:t>
            </a:r>
            <a:r>
              <a:rPr lang="en-US" sz="1200" dirty="0">
                <a:solidFill>
                  <a:srgbClr val="FF0000"/>
                </a:solidFill>
                <a:latin typeface="Calibri" panose="020F0502020204030204" pitchFamily="34" charset="0"/>
                <a:cs typeface="Calibri" panose="020F0502020204030204" pitchFamily="34" charset="0"/>
              </a:rPr>
              <a:t>&gt;')</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FIELDQUOTE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'0X0A'</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ENCODING</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'UTF8'</a:t>
            </a:r>
            <a:r>
              <a:rPr lang="en-US" sz="1200" dirty="0">
                <a:solidFill>
                  <a:srgbClr val="7F7F7F"/>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    DATEFORMAT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t>
            </a:r>
            <a:r>
              <a:rPr lang="en-US" sz="1200" dirty="0" err="1">
                <a:solidFill>
                  <a:srgbClr val="FF0000"/>
                </a:solidFill>
                <a:latin typeface="Calibri" panose="020F0502020204030204" pitchFamily="34" charset="0"/>
                <a:cs typeface="Calibri" panose="020F0502020204030204" pitchFamily="34" charset="0"/>
              </a:rPr>
              <a:t>ymd</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7F7F7F"/>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MAXERRORS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10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ERRORFILE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t>
            </a:r>
            <a:r>
              <a:rPr lang="en-US" sz="1200" dirty="0" err="1">
                <a:solidFill>
                  <a:srgbClr val="FF0000"/>
                </a:solidFill>
                <a:latin typeface="Calibri" panose="020F0502020204030204" pitchFamily="34" charset="0"/>
                <a:cs typeface="Calibri" panose="020F0502020204030204" pitchFamily="34" charset="0"/>
              </a:rPr>
              <a:t>errorsfolder</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008000"/>
                </a:solidFill>
                <a:latin typeface="Calibri" panose="020F0502020204030204" pitchFamily="34" charset="0"/>
                <a:cs typeface="Calibri" panose="020F0502020204030204" pitchFamily="34" charset="0"/>
              </a:rPr>
              <a:t>--path starting from the storage container,</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    IDENTITY_INSERT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792587" y="4536737"/>
            <a:ext cx="4969072" cy="1410827"/>
          </a:xfrm>
          <a:prstGeom prst="rect">
            <a:avLst/>
          </a:prstGeom>
          <a:ln>
            <a:solidFill>
              <a:schemeClr val="bg2">
                <a:lumMod val="50000"/>
              </a:schemeClr>
            </a:solidFill>
          </a:ln>
        </p:spPr>
        <p:txBody>
          <a:bodyPr wrap="square">
            <a:spAutoFit/>
          </a:bodyPr>
          <a:lstStyle/>
          <a:p>
            <a:pPr defTabSz="914225" fontAlgn="base">
              <a:defRPr/>
            </a:pPr>
            <a:r>
              <a:rPr lang="en-US" sz="1200" dirty="0">
                <a:solidFill>
                  <a:srgbClr val="0000FF"/>
                </a:solidFill>
                <a:latin typeface="Calibri" panose="020F0502020204030204" pitchFamily="34" charset="0"/>
                <a:cs typeface="Calibri" panose="020F0502020204030204" pitchFamily="34" charset="0"/>
              </a:rPr>
              <a:t>COPY</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INTO</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test_parquet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'https://XXX.blob.core.windows.net/</a:t>
            </a:r>
            <a:r>
              <a:rPr lang="en-US" sz="1200" dirty="0" err="1">
                <a:solidFill>
                  <a:srgbClr val="FF0000"/>
                </a:solidFill>
                <a:latin typeface="Calibri" panose="020F0502020204030204" pitchFamily="34" charset="0"/>
                <a:cs typeface="Calibri" panose="020F0502020204030204" pitchFamily="34" charset="0"/>
              </a:rPr>
              <a:t>customerdatasets</a:t>
            </a:r>
            <a:r>
              <a:rPr lang="en-US" sz="1200" dirty="0">
                <a:solidFill>
                  <a:srgbClr val="FF0000"/>
                </a:solidFill>
                <a:latin typeface="Calibri" panose="020F0502020204030204" pitchFamily="34" charset="0"/>
                <a:cs typeface="Calibri" panose="020F0502020204030204" pitchFamily="34" charset="0"/>
              </a:rPr>
              <a:t>/</a:t>
            </a:r>
            <a:r>
              <a:rPr lang="en-US" sz="1200" dirty="0" err="1">
                <a:solidFill>
                  <a:srgbClr val="FF0000"/>
                </a:solidFill>
                <a:latin typeface="Calibri" panose="020F0502020204030204" pitchFamily="34" charset="0"/>
                <a:cs typeface="Calibri" panose="020F0502020204030204" pitchFamily="34" charset="0"/>
              </a:rPr>
              <a:t>test.parquet</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WITH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FILE_FORMAT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myFileFormat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    CREDENTIAL</a:t>
            </a:r>
            <a:r>
              <a:rPr lang="en-US" sz="1200" dirty="0">
                <a:solidFill>
                  <a:srgbClr val="808080"/>
                </a:solidFill>
                <a:latin typeface="Calibri" panose="020F0502020204030204" pitchFamily="34" charset="0"/>
                <a:cs typeface="Calibri" panose="020F0502020204030204" pitchFamily="34" charset="0"/>
              </a:rPr>
              <a:t>=(IDENTITY= </a:t>
            </a:r>
            <a:r>
              <a:rPr lang="en-US" sz="1200" dirty="0">
                <a:solidFill>
                  <a:srgbClr val="FF0000"/>
                </a:solidFill>
                <a:latin typeface="Calibri" panose="020F0502020204030204" pitchFamily="34" charset="0"/>
                <a:cs typeface="Calibri" panose="020F0502020204030204" pitchFamily="34" charset="0"/>
              </a:rPr>
              <a:t>'Shared Access Signature'</a:t>
            </a:r>
            <a:r>
              <a:rPr lang="en-US" sz="1200" dirty="0">
                <a:solidFill>
                  <a:srgbClr val="808080"/>
                </a:solidFill>
                <a:latin typeface="Calibri" panose="020F0502020204030204" pitchFamily="34" charset="0"/>
                <a:cs typeface="Calibri" panose="020F0502020204030204" pitchFamily="34" charset="0"/>
              </a:rPr>
              <a:t>, SECRET=</a:t>
            </a:r>
            <a:r>
              <a:rPr lang="en-US" sz="1200" dirty="0">
                <a:solidFill>
                  <a:srgbClr val="FF0000"/>
                </a:solidFill>
                <a:latin typeface="Calibri" panose="020F0502020204030204" pitchFamily="34" charset="0"/>
                <a:cs typeface="Calibri" panose="020F0502020204030204" pitchFamily="34" charset="0"/>
              </a:rPr>
              <a:t>'&lt;</a:t>
            </a:r>
            <a:r>
              <a:rPr lang="en-US" sz="1200" dirty="0" err="1">
                <a:solidFill>
                  <a:srgbClr val="FF0000"/>
                </a:solidFill>
                <a:latin typeface="Calibri" panose="020F0502020204030204" pitchFamily="34" charset="0"/>
                <a:cs typeface="Calibri" panose="020F0502020204030204" pitchFamily="34" charset="0"/>
              </a:rPr>
              <a:t>Your_SAS_Token</a:t>
            </a:r>
            <a:r>
              <a:rPr lang="en-US" sz="1200" dirty="0">
                <a:solidFill>
                  <a:srgbClr val="FF0000"/>
                </a:solidFill>
                <a:latin typeface="Calibri" panose="020F0502020204030204" pitchFamily="34" charset="0"/>
                <a:cs typeface="Calibri" panose="020F0502020204030204" pitchFamily="34" charset="0"/>
              </a:rPr>
              <a:t>&gt;')</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00" dirty="0">
                <a:solidFill>
                  <a:schemeClr val="tx2"/>
                </a:solidFill>
              </a:rPr>
              <a:t>Overview</a:t>
            </a:r>
            <a:endParaRPr lang="en-US" sz="2745" dirty="0">
              <a:solidFill>
                <a:schemeClr val="tx2"/>
              </a:solidFill>
            </a:endParaRPr>
          </a:p>
          <a:p>
            <a:pPr>
              <a:lnSpc>
                <a:spcPct val="150000"/>
              </a:lnSpc>
            </a:pPr>
            <a:r>
              <a:rPr lang="en-US" sz="1600" dirty="0"/>
              <a:t>Creates an external table and then exports results of the Select statement. These operations will import data into the database for the duration of the query</a:t>
            </a:r>
          </a:p>
          <a:p>
            <a:r>
              <a:rPr lang="en-US" sz="1600" dirty="0"/>
              <a:t>Steps:</a:t>
            </a:r>
          </a:p>
          <a:p>
            <a:pPr marL="457112" indent="-457112">
              <a:buFont typeface="Wingdings" panose="05000000000000000000" pitchFamily="2" charset="2"/>
              <a:buAutoNum type="arabicPeriod"/>
            </a:pPr>
            <a:r>
              <a:rPr lang="en-US" sz="1600" dirty="0"/>
              <a:t>Create Master Key</a:t>
            </a:r>
          </a:p>
          <a:p>
            <a:pPr marL="457112" indent="-457112">
              <a:buFont typeface="Wingdings" panose="05000000000000000000" pitchFamily="2" charset="2"/>
              <a:buAutoNum type="arabicPeriod"/>
            </a:pPr>
            <a:r>
              <a:rPr lang="en-US" sz="1600" dirty="0"/>
              <a:t>Create Credentials</a:t>
            </a:r>
          </a:p>
          <a:p>
            <a:pPr marL="457112" indent="-457112">
              <a:buFont typeface="Wingdings" panose="05000000000000000000" pitchFamily="2" charset="2"/>
              <a:buAutoNum type="arabicPeriod"/>
            </a:pPr>
            <a:r>
              <a:rPr lang="en-US" sz="1600" dirty="0"/>
              <a:t>Create External Data Source</a:t>
            </a:r>
          </a:p>
          <a:p>
            <a:pPr marL="457112" indent="-457112">
              <a:buFont typeface="Wingdings" panose="05000000000000000000" pitchFamily="2" charset="2"/>
              <a:buAutoNum type="arabicPeriod"/>
            </a:pPr>
            <a:r>
              <a:rPr lang="en-US" sz="1600" dirty="0"/>
              <a:t>Create External Data Format</a:t>
            </a:r>
          </a:p>
          <a:p>
            <a:pPr marL="457112" indent="-457112">
              <a:buFont typeface="Wingdings" panose="05000000000000000000" pitchFamily="2" charset="2"/>
              <a:buAutoNum type="arabicPeriod"/>
            </a:pPr>
            <a:r>
              <a:rPr lang="en-US" sz="1600" dirty="0"/>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584201" y="1437764"/>
            <a:ext cx="5212080" cy="3976375"/>
          </a:xfrm>
        </p:spPr>
        <p:txBody>
          <a:bodyPr/>
          <a:lstStyle/>
          <a:p>
            <a:pPr marL="241254" indent="-229191">
              <a:spcBef>
                <a:spcPts val="384"/>
              </a:spcBef>
              <a:buFont typeface="Arial"/>
              <a:buChar char="•"/>
              <a:tabLst>
                <a:tab pos="241889" algn="l"/>
              </a:tabLst>
            </a:pPr>
            <a:r>
              <a:rPr lang="en-US" sz="2800" spc="-20" dirty="0">
                <a:latin typeface="Calibri"/>
                <a:cs typeface="Calibri"/>
              </a:rPr>
              <a:t>Polybase</a:t>
            </a:r>
            <a:endParaRPr lang="en-US" sz="2800" dirty="0">
              <a:latin typeface="Calibri"/>
              <a:cs typeface="Calibri"/>
            </a:endParaRPr>
          </a:p>
          <a:p>
            <a:pPr marL="698366" lvl="1" indent="-229191">
              <a:spcBef>
                <a:spcPts val="245"/>
              </a:spcBef>
              <a:buFont typeface="Arial"/>
              <a:buChar char="•"/>
              <a:tabLst>
                <a:tab pos="699001" algn="l"/>
              </a:tabLst>
            </a:pPr>
            <a:r>
              <a:rPr lang="en-US" sz="2400" dirty="0">
                <a:latin typeface="Calibri"/>
                <a:cs typeface="Calibri"/>
              </a:rPr>
              <a:t>GA,</a:t>
            </a:r>
            <a:r>
              <a:rPr lang="en-US" sz="2400" spc="-5" dirty="0">
                <a:latin typeface="Calibri"/>
                <a:cs typeface="Calibri"/>
              </a:rPr>
              <a:t> </a:t>
            </a:r>
            <a:r>
              <a:rPr lang="en-US" sz="2400" spc="-10" dirty="0">
                <a:latin typeface="Calibri"/>
                <a:cs typeface="Calibri"/>
              </a:rPr>
              <a:t>stable</a:t>
            </a:r>
            <a:endParaRPr lang="en-US" sz="2400" dirty="0">
              <a:latin typeface="Calibri"/>
              <a:cs typeface="Calibri"/>
            </a:endParaRPr>
          </a:p>
          <a:p>
            <a:pPr marL="698366" lvl="1" indent="-229191">
              <a:spcBef>
                <a:spcPts val="215"/>
              </a:spcBef>
              <a:buFont typeface="Arial"/>
              <a:buChar char="•"/>
              <a:tabLst>
                <a:tab pos="699001" algn="l"/>
              </a:tabLst>
            </a:pPr>
            <a:r>
              <a:rPr lang="en-US" sz="2400" dirty="0">
                <a:latin typeface="Calibri"/>
                <a:cs typeface="Calibri"/>
              </a:rPr>
              <a:t>Needs </a:t>
            </a:r>
            <a:r>
              <a:rPr lang="en-US" sz="2400" spc="-15" dirty="0">
                <a:latin typeface="Calibri"/>
                <a:cs typeface="Calibri"/>
              </a:rPr>
              <a:t>CONTROL</a:t>
            </a:r>
            <a:r>
              <a:rPr lang="en-US" sz="2400" spc="-70" dirty="0">
                <a:latin typeface="Calibri"/>
                <a:cs typeface="Calibri"/>
              </a:rPr>
              <a:t> </a:t>
            </a:r>
            <a:r>
              <a:rPr lang="en-US" sz="2400" dirty="0">
                <a:latin typeface="Calibri"/>
                <a:cs typeface="Calibri"/>
              </a:rPr>
              <a:t>permission</a:t>
            </a:r>
          </a:p>
          <a:p>
            <a:pPr marL="698366" lvl="1" indent="-229191">
              <a:spcBef>
                <a:spcPts val="204"/>
              </a:spcBef>
              <a:buFont typeface="Arial"/>
              <a:buChar char="•"/>
              <a:tabLst>
                <a:tab pos="699001" algn="l"/>
              </a:tabLst>
            </a:pPr>
            <a:r>
              <a:rPr lang="en-US" sz="2400" spc="-20" dirty="0">
                <a:latin typeface="Calibri"/>
                <a:cs typeface="Calibri"/>
              </a:rPr>
              <a:t>Fastest </a:t>
            </a:r>
            <a:r>
              <a:rPr lang="en-US" sz="2400" spc="-10" dirty="0">
                <a:latin typeface="Calibri"/>
                <a:cs typeface="Calibri"/>
              </a:rPr>
              <a:t>(at</a:t>
            </a:r>
            <a:r>
              <a:rPr lang="en-US" sz="2400" spc="-35" dirty="0">
                <a:latin typeface="Calibri"/>
                <a:cs typeface="Calibri"/>
              </a:rPr>
              <a:t> </a:t>
            </a:r>
            <a:r>
              <a:rPr lang="en-US" sz="2400" spc="-10" dirty="0">
                <a:latin typeface="Calibri"/>
                <a:cs typeface="Calibri"/>
              </a:rPr>
              <a:t>present)</a:t>
            </a:r>
            <a:endParaRPr lang="en-US" sz="2400" dirty="0">
              <a:latin typeface="Calibri"/>
              <a:cs typeface="Calibri"/>
            </a:endParaRPr>
          </a:p>
          <a:p>
            <a:pPr marL="698366" lvl="1" indent="-229191">
              <a:spcBef>
                <a:spcPts val="215"/>
              </a:spcBef>
              <a:buFont typeface="Arial"/>
              <a:buChar char="•"/>
              <a:tabLst>
                <a:tab pos="699001" algn="l"/>
              </a:tabLst>
            </a:pPr>
            <a:r>
              <a:rPr lang="en-US" sz="2400" spc="-5" dirty="0">
                <a:latin typeface="Calibri"/>
                <a:cs typeface="Calibri"/>
              </a:rPr>
              <a:t>Challenges:</a:t>
            </a:r>
            <a:endParaRPr lang="en-US" sz="2400" dirty="0">
              <a:latin typeface="Calibri"/>
              <a:cs typeface="Calibri"/>
            </a:endParaRPr>
          </a:p>
          <a:p>
            <a:pPr marL="1155478" lvl="2" indent="-229191">
              <a:spcBef>
                <a:spcPts val="284"/>
              </a:spcBef>
              <a:buFont typeface="Arial"/>
              <a:buChar char="•"/>
              <a:tabLst>
                <a:tab pos="1155478" algn="l"/>
                <a:tab pos="1156113" algn="l"/>
              </a:tabLst>
            </a:pPr>
            <a:r>
              <a:rPr lang="en-US" sz="2000" spc="-15" dirty="0">
                <a:latin typeface="Calibri"/>
                <a:cs typeface="Calibri"/>
              </a:rPr>
              <a:t>Row</a:t>
            </a:r>
            <a:r>
              <a:rPr lang="en-US" sz="2000" spc="-30" dirty="0">
                <a:latin typeface="Calibri"/>
                <a:cs typeface="Calibri"/>
              </a:rPr>
              <a:t> </a:t>
            </a:r>
            <a:r>
              <a:rPr lang="en-US" sz="2000" spc="-5" dirty="0">
                <a:latin typeface="Calibri"/>
                <a:cs typeface="Calibri"/>
              </a:rPr>
              <a:t>width</a:t>
            </a:r>
            <a:endParaRPr lang="en-US" sz="2000" dirty="0">
              <a:latin typeface="Calibri"/>
              <a:cs typeface="Calibri"/>
            </a:endParaRPr>
          </a:p>
          <a:p>
            <a:pPr marL="1155478" lvl="2" indent="-229191">
              <a:spcBef>
                <a:spcPts val="260"/>
              </a:spcBef>
              <a:buFont typeface="Arial"/>
              <a:buChar char="•"/>
              <a:tabLst>
                <a:tab pos="1155478" algn="l"/>
                <a:tab pos="1156113" algn="l"/>
              </a:tabLst>
            </a:pPr>
            <a:r>
              <a:rPr lang="en-US" sz="2000" spc="-10" dirty="0">
                <a:latin typeface="Calibri"/>
                <a:cs typeface="Calibri"/>
              </a:rPr>
              <a:t>Delimiters </a:t>
            </a:r>
            <a:r>
              <a:rPr lang="en-US" sz="2000" dirty="0">
                <a:latin typeface="Calibri"/>
                <a:cs typeface="Calibri"/>
              </a:rPr>
              <a:t>in</a:t>
            </a:r>
            <a:r>
              <a:rPr lang="en-US" sz="2000" spc="20" dirty="0">
                <a:latin typeface="Calibri"/>
                <a:cs typeface="Calibri"/>
              </a:rPr>
              <a:t> </a:t>
            </a:r>
            <a:r>
              <a:rPr lang="en-US" sz="2000" spc="-20" dirty="0">
                <a:latin typeface="Calibri"/>
                <a:cs typeface="Calibri"/>
              </a:rPr>
              <a:t>text</a:t>
            </a:r>
            <a:endParaRPr lang="en-US" sz="2000" dirty="0">
              <a:latin typeface="Calibri"/>
              <a:cs typeface="Calibri"/>
            </a:endParaRPr>
          </a:p>
          <a:p>
            <a:pPr marL="1155478" lvl="2" indent="-229191">
              <a:spcBef>
                <a:spcPts val="265"/>
              </a:spcBef>
              <a:buFont typeface="Arial"/>
              <a:buChar char="•"/>
              <a:tabLst>
                <a:tab pos="1155478" algn="l"/>
                <a:tab pos="1156113" algn="l"/>
              </a:tabLst>
            </a:pPr>
            <a:r>
              <a:rPr lang="en-US" sz="2000" spc="-15" dirty="0">
                <a:latin typeface="Calibri"/>
                <a:cs typeface="Calibri"/>
              </a:rPr>
              <a:t>Fixed </a:t>
            </a:r>
            <a:r>
              <a:rPr lang="en-US" sz="2000" spc="-5" dirty="0">
                <a:latin typeface="Calibri"/>
                <a:cs typeface="Calibri"/>
              </a:rPr>
              <a:t>line</a:t>
            </a:r>
            <a:r>
              <a:rPr lang="en-US" sz="2000" spc="10" dirty="0">
                <a:latin typeface="Calibri"/>
                <a:cs typeface="Calibri"/>
              </a:rPr>
              <a:t> </a:t>
            </a:r>
            <a:r>
              <a:rPr lang="en-US" sz="2000" spc="-5" dirty="0">
                <a:latin typeface="Calibri"/>
                <a:cs typeface="Calibri"/>
              </a:rPr>
              <a:t>delimiter</a:t>
            </a:r>
            <a:endParaRPr lang="en-US" sz="2000" dirty="0">
              <a:latin typeface="Calibri"/>
              <a:cs typeface="Calibri"/>
            </a:endParaRPr>
          </a:p>
          <a:p>
            <a:pPr marL="1155478" lvl="2" indent="-229191">
              <a:spcBef>
                <a:spcPts val="254"/>
              </a:spcBef>
              <a:buFont typeface="Arial"/>
              <a:buChar char="•"/>
              <a:tabLst>
                <a:tab pos="1155478" algn="l"/>
                <a:tab pos="1156113" algn="l"/>
              </a:tabLst>
            </a:pPr>
            <a:r>
              <a:rPr lang="en-US" sz="2000" spc="-5" dirty="0">
                <a:latin typeface="Calibri"/>
                <a:cs typeface="Calibri"/>
              </a:rPr>
              <a:t>Code</a:t>
            </a:r>
            <a:r>
              <a:rPr lang="en-US" sz="2000" spc="-30" dirty="0">
                <a:latin typeface="Calibri"/>
                <a:cs typeface="Calibri"/>
              </a:rPr>
              <a:t> </a:t>
            </a:r>
            <a:r>
              <a:rPr lang="en-US" sz="2000" spc="-10" dirty="0">
                <a:latin typeface="Calibri"/>
                <a:cs typeface="Calibri"/>
              </a:rPr>
              <a:t>complexity</a:t>
            </a:r>
            <a:endParaRPr lang="en-US" sz="2000" dirty="0">
              <a:latin typeface="Calibri"/>
              <a:cs typeface="Calibri"/>
            </a:endParaRPr>
          </a:p>
          <a:p>
            <a:endParaRPr lang="en-US" dirty="0"/>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389915" y="1437764"/>
            <a:ext cx="5212080" cy="3705514"/>
          </a:xfrm>
        </p:spPr>
        <p:txBody>
          <a:bodyPr/>
          <a:lstStyle/>
          <a:p>
            <a:pPr marL="241254" indent="-228556">
              <a:spcBef>
                <a:spcPts val="384"/>
              </a:spcBef>
              <a:buFont typeface="Arial"/>
              <a:buChar char="•"/>
              <a:tabLst>
                <a:tab pos="241254" algn="l"/>
              </a:tabLst>
            </a:pPr>
            <a:r>
              <a:rPr lang="en-US" sz="2800" spc="-20" dirty="0">
                <a:latin typeface="Calibri"/>
                <a:cs typeface="Calibri"/>
              </a:rPr>
              <a:t>COPY</a:t>
            </a:r>
            <a:endParaRPr lang="en-US" sz="2800" dirty="0">
              <a:latin typeface="Calibri"/>
              <a:cs typeface="Calibri"/>
            </a:endParaRPr>
          </a:p>
          <a:p>
            <a:pPr marL="698366" lvl="1" indent="-228556">
              <a:spcBef>
                <a:spcPts val="245"/>
              </a:spcBef>
              <a:buFont typeface="Arial"/>
              <a:buChar char="•"/>
              <a:tabLst>
                <a:tab pos="698366" algn="l"/>
              </a:tabLst>
            </a:pPr>
            <a:r>
              <a:rPr lang="en-US" sz="2400" spc="-10" dirty="0">
                <a:latin typeface="Calibri"/>
                <a:cs typeface="Calibri"/>
              </a:rPr>
              <a:t>Currently </a:t>
            </a:r>
            <a:r>
              <a:rPr lang="en-US" sz="2400" dirty="0">
                <a:latin typeface="Calibri"/>
                <a:cs typeface="Calibri"/>
              </a:rPr>
              <a:t>in</a:t>
            </a:r>
            <a:r>
              <a:rPr lang="en-US" sz="2400" spc="-20" dirty="0">
                <a:latin typeface="Calibri"/>
                <a:cs typeface="Calibri"/>
              </a:rPr>
              <a:t> </a:t>
            </a:r>
            <a:r>
              <a:rPr lang="en-US" sz="2400" spc="-10" dirty="0">
                <a:latin typeface="Calibri"/>
                <a:cs typeface="Calibri"/>
              </a:rPr>
              <a:t>Preview</a:t>
            </a:r>
            <a:endParaRPr lang="en-US" sz="2400" dirty="0">
              <a:latin typeface="Calibri"/>
              <a:cs typeface="Calibri"/>
            </a:endParaRPr>
          </a:p>
          <a:p>
            <a:pPr marL="698366" lvl="1" indent="-228556">
              <a:spcBef>
                <a:spcPts val="215"/>
              </a:spcBef>
              <a:buFont typeface="Arial"/>
              <a:buChar char="•"/>
              <a:tabLst>
                <a:tab pos="698366" algn="l"/>
              </a:tabLst>
            </a:pPr>
            <a:r>
              <a:rPr lang="en-US" sz="2400" spc="-20" dirty="0">
                <a:latin typeface="Calibri"/>
                <a:cs typeface="Calibri"/>
              </a:rPr>
              <a:t>Relaxed</a:t>
            </a:r>
            <a:r>
              <a:rPr lang="en-US" sz="2400" spc="-25" dirty="0">
                <a:latin typeface="Calibri"/>
                <a:cs typeface="Calibri"/>
              </a:rPr>
              <a:t> </a:t>
            </a:r>
            <a:r>
              <a:rPr lang="en-US" sz="2400" spc="-5" dirty="0">
                <a:latin typeface="Calibri"/>
                <a:cs typeface="Calibri"/>
              </a:rPr>
              <a:t>permission</a:t>
            </a:r>
            <a:endParaRPr lang="en-US" sz="2400" dirty="0">
              <a:latin typeface="Calibri"/>
              <a:cs typeface="Calibri"/>
            </a:endParaRPr>
          </a:p>
          <a:p>
            <a:pPr marL="698366" lvl="1" indent="-228556">
              <a:spcBef>
                <a:spcPts val="204"/>
              </a:spcBef>
              <a:buFont typeface="Arial"/>
              <a:buChar char="•"/>
              <a:tabLst>
                <a:tab pos="698366" algn="l"/>
              </a:tabLst>
            </a:pPr>
            <a:r>
              <a:rPr lang="en-US" sz="2400" spc="-10" dirty="0">
                <a:latin typeface="Calibri"/>
                <a:cs typeface="Calibri"/>
              </a:rPr>
              <a:t>Slightly </a:t>
            </a:r>
            <a:r>
              <a:rPr lang="en-US" sz="2400" spc="-40" dirty="0">
                <a:latin typeface="Calibri"/>
                <a:cs typeface="Calibri"/>
              </a:rPr>
              <a:t>slower, </a:t>
            </a:r>
            <a:r>
              <a:rPr lang="en-US" sz="2400" spc="-5" dirty="0">
                <a:latin typeface="Calibri"/>
                <a:cs typeface="Calibri"/>
              </a:rPr>
              <a:t>but</a:t>
            </a:r>
            <a:r>
              <a:rPr lang="en-US" sz="2400" spc="15" dirty="0">
                <a:latin typeface="Calibri"/>
                <a:cs typeface="Calibri"/>
              </a:rPr>
              <a:t> </a:t>
            </a:r>
            <a:r>
              <a:rPr lang="en-US" sz="2400" spc="-10" dirty="0">
                <a:latin typeface="Calibri"/>
                <a:cs typeface="Calibri"/>
              </a:rPr>
              <a:t>improving</a:t>
            </a:r>
            <a:endParaRPr lang="en-US" sz="2400" dirty="0">
              <a:latin typeface="Calibri"/>
              <a:cs typeface="Calibri"/>
            </a:endParaRPr>
          </a:p>
          <a:p>
            <a:pPr marL="698366" lvl="1" indent="-228556">
              <a:spcBef>
                <a:spcPts val="215"/>
              </a:spcBef>
              <a:buFont typeface="Arial"/>
              <a:buChar char="•"/>
              <a:tabLst>
                <a:tab pos="698366" algn="l"/>
              </a:tabLst>
            </a:pPr>
            <a:r>
              <a:rPr lang="en-US" sz="2400" dirty="0">
                <a:latin typeface="Calibri"/>
                <a:cs typeface="Calibri"/>
              </a:rPr>
              <a:t>No </a:t>
            </a:r>
            <a:r>
              <a:rPr lang="en-US" sz="2400" spc="-20" dirty="0">
                <a:latin typeface="Calibri"/>
                <a:cs typeface="Calibri"/>
              </a:rPr>
              <a:t>row </a:t>
            </a:r>
            <a:r>
              <a:rPr lang="en-US" sz="2400" spc="-5" dirty="0">
                <a:latin typeface="Calibri"/>
                <a:cs typeface="Calibri"/>
              </a:rPr>
              <a:t>width</a:t>
            </a:r>
            <a:r>
              <a:rPr lang="en-US" sz="2400" spc="-20" dirty="0">
                <a:latin typeface="Calibri"/>
                <a:cs typeface="Calibri"/>
              </a:rPr>
              <a:t> </a:t>
            </a:r>
            <a:r>
              <a:rPr lang="en-US" sz="2400" dirty="0">
                <a:latin typeface="Calibri"/>
                <a:cs typeface="Calibri"/>
              </a:rPr>
              <a:t>limit</a:t>
            </a:r>
          </a:p>
          <a:p>
            <a:pPr marL="698366" lvl="1" indent="-228556">
              <a:spcBef>
                <a:spcPts val="220"/>
              </a:spcBef>
              <a:buFont typeface="Arial"/>
              <a:buChar char="•"/>
              <a:tabLst>
                <a:tab pos="698366" algn="l"/>
              </a:tabLst>
            </a:pPr>
            <a:r>
              <a:rPr lang="en-US" sz="2400" spc="-5" dirty="0">
                <a:latin typeface="Calibri"/>
                <a:cs typeface="Calibri"/>
              </a:rPr>
              <a:t>Supports </a:t>
            </a:r>
            <a:r>
              <a:rPr lang="en-US" sz="2400" spc="-10" dirty="0">
                <a:latin typeface="Calibri"/>
                <a:cs typeface="Calibri"/>
              </a:rPr>
              <a:t>delimiters </a:t>
            </a:r>
            <a:r>
              <a:rPr lang="en-US" sz="2400" dirty="0">
                <a:latin typeface="Calibri"/>
                <a:cs typeface="Calibri"/>
              </a:rPr>
              <a:t>in</a:t>
            </a:r>
            <a:r>
              <a:rPr lang="en-US" sz="2400" spc="-35" dirty="0">
                <a:latin typeface="Calibri"/>
                <a:cs typeface="Calibri"/>
              </a:rPr>
              <a:t> </a:t>
            </a:r>
            <a:r>
              <a:rPr lang="en-US" sz="2400" spc="-15" dirty="0">
                <a:latin typeface="Calibri"/>
                <a:cs typeface="Calibri"/>
              </a:rPr>
              <a:t>text</a:t>
            </a:r>
            <a:endParaRPr lang="en-US" sz="2400" dirty="0">
              <a:latin typeface="Calibri"/>
              <a:cs typeface="Calibri"/>
            </a:endParaRPr>
          </a:p>
          <a:p>
            <a:pPr marL="698366" marR="5079" lvl="1" indent="-228556">
              <a:lnSpc>
                <a:spcPts val="2590"/>
              </a:lnSpc>
              <a:spcBef>
                <a:spcPts val="530"/>
              </a:spcBef>
              <a:buFont typeface="Arial"/>
              <a:buChar char="•"/>
              <a:tabLst>
                <a:tab pos="698366" algn="l"/>
              </a:tabLst>
            </a:pPr>
            <a:r>
              <a:rPr lang="en-US" sz="2400" spc="-5" dirty="0">
                <a:latin typeface="Calibri"/>
                <a:cs typeface="Calibri"/>
              </a:rPr>
              <a:t>Supports </a:t>
            </a:r>
            <a:r>
              <a:rPr lang="en-US" sz="2400" spc="-10" dirty="0">
                <a:latin typeface="Calibri"/>
                <a:cs typeface="Calibri"/>
              </a:rPr>
              <a:t>custom column </a:t>
            </a:r>
            <a:r>
              <a:rPr lang="en-US" sz="2400" dirty="0">
                <a:latin typeface="Calibri"/>
                <a:cs typeface="Calibri"/>
              </a:rPr>
              <a:t>and</a:t>
            </a:r>
            <a:r>
              <a:rPr lang="en-US" sz="2400" spc="-100" dirty="0">
                <a:latin typeface="Calibri"/>
                <a:cs typeface="Calibri"/>
              </a:rPr>
              <a:t> </a:t>
            </a:r>
            <a:r>
              <a:rPr lang="en-US" sz="2400" spc="-20" dirty="0">
                <a:latin typeface="Calibri"/>
                <a:cs typeface="Calibri"/>
              </a:rPr>
              <a:t>row  </a:t>
            </a:r>
            <a:r>
              <a:rPr lang="en-US" sz="2400" spc="-10" dirty="0">
                <a:latin typeface="Calibri"/>
                <a:cs typeface="Calibri"/>
              </a:rPr>
              <a:t>delimiters</a:t>
            </a:r>
            <a:endParaRPr lang="en-US" sz="2400" dirty="0">
              <a:latin typeface="Calibri"/>
              <a:cs typeface="Calibri"/>
            </a:endParaRPr>
          </a:p>
          <a:p>
            <a:endParaRPr lang="en-US"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p>
          <a:p>
            <a:pPr>
              <a:lnSpc>
                <a:spcPct val="100000"/>
              </a:lnSpc>
            </a:pPr>
            <a:r>
              <a:rPr lang="en-US" sz="2800" dirty="0"/>
              <a:t>Ingest flat file data into Azure Storage (Azure Data Lake Store Gen2) </a:t>
            </a:r>
          </a:p>
          <a:p>
            <a:pPr marL="448193" indent="-448193">
              <a:buFont typeface="Arial" panose="020B0604020202020204" pitchFamily="34" charset="0"/>
              <a:buChar char="•"/>
            </a:pPr>
            <a:r>
              <a:rPr lang="en-US" sz="2800" dirty="0"/>
              <a:t>When your data sources are on-premises, you need to move the data to Azure Storage before ingestion.</a:t>
            </a:r>
          </a:p>
          <a:p>
            <a:pPr marL="448193" indent="-448193">
              <a:buFont typeface="Arial" panose="020B0604020202020204" pitchFamily="34" charset="0"/>
              <a:buChar char="•"/>
            </a:pPr>
            <a:r>
              <a:rPr lang="en-US" sz="2800" dirty="0"/>
              <a:t>Data in other cloud platforms needs to be moved to Azure Storage  before ingestion.</a:t>
            </a:r>
          </a:p>
          <a:p>
            <a:pPr>
              <a:lnSpc>
                <a:spcPct val="100000"/>
              </a:lnSpc>
            </a:pPr>
            <a:endParaRPr lang="en-US" sz="2800" dirty="0"/>
          </a:p>
          <a:p>
            <a:pPr>
              <a:lnSpc>
                <a:spcPct val="100000"/>
              </a:lnSpc>
            </a:pPr>
            <a:r>
              <a:rPr lang="en-US" sz="2800" dirty="0"/>
              <a:t>Load from flat files as relational tables within the data warehouse</a:t>
            </a:r>
          </a:p>
          <a:p>
            <a:pPr>
              <a:lnSpc>
                <a:spcPct val="100000"/>
              </a:lnSpc>
            </a:pPr>
            <a:endParaRPr lang="en-US" sz="2800" dirty="0"/>
          </a:p>
          <a:p>
            <a:pPr>
              <a:lnSpc>
                <a:spcPct val="100000"/>
              </a:lnSpc>
            </a:pPr>
            <a:endParaRPr lang="en-US" sz="2800" dirty="0"/>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3861553"/>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2326562"/>
          </a:xfrm>
        </p:spPr>
        <p:txBody>
          <a:bodyPr/>
          <a:lstStyle/>
          <a:p>
            <a:pPr>
              <a:lnSpc>
                <a:spcPct val="100000"/>
              </a:lnSpc>
            </a:pPr>
            <a:r>
              <a:rPr lang="en-US" sz="2800" dirty="0"/>
              <a:t>Separate storage accounts for each environment: dev, test, &amp; production.</a:t>
            </a:r>
          </a:p>
          <a:p>
            <a:pPr>
              <a:lnSpc>
                <a:spcPct val="100000"/>
              </a:lnSpc>
            </a:pPr>
            <a:endParaRPr lang="en-US" sz="2800" dirty="0"/>
          </a:p>
          <a:p>
            <a:pPr>
              <a:lnSpc>
                <a:spcPct val="100000"/>
              </a:lnSpc>
            </a:pPr>
            <a:r>
              <a:rPr lang="en-US" sz="2800" dirty="0"/>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537817"/>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537817"/>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537817"/>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dirty="0"/>
              <a:t>Ingest from o</a:t>
            </a:r>
            <a:r>
              <a:rPr spc="-20" dirty="0"/>
              <a:t>n-</a:t>
            </a:r>
            <a:r>
              <a:rPr lang="en-US" spc="-20" dirty="0"/>
              <a:t>p</a:t>
            </a:r>
            <a:r>
              <a:rPr spc="-20" dirty="0"/>
              <a:t>rem</a:t>
            </a:r>
            <a:r>
              <a:rPr lang="en-US" spc="-20" dirty="0"/>
              <a:t>ises</a:t>
            </a:r>
            <a:r>
              <a:rPr spc="-20" dirty="0"/>
              <a:t> </a:t>
            </a:r>
            <a:r>
              <a:rPr lang="en-US" spc="-25" dirty="0"/>
              <a:t>d</a:t>
            </a:r>
            <a:r>
              <a:rPr spc="-25" dirty="0"/>
              <a:t>ata</a:t>
            </a:r>
            <a:r>
              <a:rPr spc="-55" dirty="0"/>
              <a:t> </a:t>
            </a:r>
            <a:r>
              <a:rPr lang="en-US" spc="-10" dirty="0"/>
              <a:t>s</a:t>
            </a:r>
            <a:r>
              <a:rPr spc="-10" dirty="0"/>
              <a:t>ources</a:t>
            </a:r>
            <a:endParaRPr dirty="0"/>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dirty="0"/>
              <a:t>Fastest is done by batch:</a:t>
            </a:r>
          </a:p>
          <a:p>
            <a:pPr marL="336145" indent="-336145">
              <a:buFont typeface="Arial" panose="020B0604020202020204" pitchFamily="34" charset="0"/>
              <a:buChar char="•"/>
            </a:pPr>
            <a:r>
              <a:rPr lang="en-US" sz="2353" dirty="0"/>
              <a:t>Extract from data source to multiple CSV/Parquet files</a:t>
            </a:r>
          </a:p>
          <a:p>
            <a:pPr marL="336145" indent="-336145">
              <a:buFont typeface="Arial" panose="020B0604020202020204" pitchFamily="34" charset="0"/>
              <a:buChar char="•"/>
            </a:pPr>
            <a:r>
              <a:rPr lang="en-US" sz="2353" dirty="0"/>
              <a:t>Use </a:t>
            </a:r>
            <a:r>
              <a:rPr lang="en-US" sz="2353" dirty="0" err="1"/>
              <a:t>AzCopy</a:t>
            </a:r>
            <a:r>
              <a:rPr lang="en-US" sz="2353" dirty="0"/>
              <a:t> to upload to ADLS</a:t>
            </a:r>
          </a:p>
          <a:p>
            <a:endParaRPr lang="en-US" sz="2353" dirty="0"/>
          </a:p>
          <a:p>
            <a:r>
              <a:rPr lang="en-US" sz="2353" dirty="0"/>
              <a:t>Alternative is query-insert:</a:t>
            </a:r>
          </a:p>
          <a:p>
            <a:pPr marL="336145" indent="-336145">
              <a:buFont typeface="Arial" panose="020B0604020202020204" pitchFamily="34" charset="0"/>
              <a:buChar char="•"/>
            </a:pPr>
            <a:r>
              <a:rPr lang="en-US" sz="2353" dirty="0"/>
              <a:t>Set up SSIS self-hosted integration runtime on-premises</a:t>
            </a:r>
          </a:p>
          <a:p>
            <a:pPr marL="336145" indent="-336145">
              <a:buFont typeface="Arial" panose="020B0604020202020204" pitchFamily="34" charset="0"/>
              <a:buChar char="•"/>
            </a:pPr>
            <a:r>
              <a:rPr lang="en-US" sz="2353" dirty="0"/>
              <a:t>Use Synapse Pipeline to extract/copy</a:t>
            </a:r>
          </a:p>
          <a:p>
            <a:pPr marL="336145" indent="-336145">
              <a:buFont typeface="Arial" panose="020B0604020202020204" pitchFamily="34" charset="0"/>
              <a:buChar char="•"/>
            </a:pPr>
            <a:r>
              <a:rPr lang="en-US" sz="2353" dirty="0"/>
              <a:t>Use Synapse Pipeline to execute load procedure</a:t>
            </a:r>
          </a:p>
          <a:p>
            <a:endParaRPr lang="en-US" sz="2353" dirty="0"/>
          </a:p>
          <a:p>
            <a:r>
              <a:rPr lang="en-US" sz="2353" dirty="0"/>
              <a:t>Large Migrations:</a:t>
            </a:r>
          </a:p>
          <a:p>
            <a:pPr marL="336145" indent="-336145">
              <a:buFont typeface="Arial" panose="020B0604020202020204" pitchFamily="34" charset="0"/>
              <a:buChar char="•"/>
            </a:pPr>
            <a:r>
              <a:rPr lang="en-US" sz="2353" dirty="0"/>
              <a:t>Use Azure Data Box where available</a:t>
            </a:r>
          </a:p>
          <a:p>
            <a:endParaRPr lang="en-US" sz="2353" dirty="0"/>
          </a:p>
        </p:txBody>
      </p:sp>
    </p:spTree>
    <p:extLst>
      <p:ext uri="{BB962C8B-B14F-4D97-AF65-F5344CB8AC3E}">
        <p14:creationId xmlns:p14="http://schemas.microsoft.com/office/powerpoint/2010/main" val="3796240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spc="-10" dirty="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dirty="0">
                <a:latin typeface="Calibri"/>
                <a:cs typeface="Calibri"/>
              </a:rPr>
              <a:t>Extract using</a:t>
            </a:r>
            <a:r>
              <a:rPr lang="en-US" spc="25" dirty="0">
                <a:latin typeface="Calibri"/>
                <a:cs typeface="Calibri"/>
              </a:rPr>
              <a:t> </a:t>
            </a:r>
            <a:r>
              <a:rPr lang="en-US" spc="-5" dirty="0">
                <a:latin typeface="Calibri"/>
                <a:cs typeface="Calibri"/>
              </a:rPr>
              <a:t>Synapse Pipelines</a:t>
            </a:r>
            <a:endParaRPr lang="en-US" dirty="0">
              <a:latin typeface="Calibri"/>
              <a:cs typeface="Calibri"/>
            </a:endParaRPr>
          </a:p>
          <a:p>
            <a:pPr marL="460256" indent="-448193">
              <a:spcBef>
                <a:spcPts val="674"/>
              </a:spcBef>
              <a:buFont typeface="Arial" panose="020B0604020202020204" pitchFamily="34" charset="0"/>
              <a:buChar char="•"/>
              <a:tabLst>
                <a:tab pos="241889" algn="l"/>
              </a:tabLst>
            </a:pPr>
            <a:r>
              <a:rPr lang="en-US" spc="-30" dirty="0">
                <a:latin typeface="Calibri"/>
                <a:cs typeface="Calibri"/>
              </a:rPr>
              <a:t>Write </a:t>
            </a:r>
            <a:r>
              <a:rPr lang="en-US" spc="-15" dirty="0">
                <a:latin typeface="Calibri"/>
                <a:cs typeface="Calibri"/>
              </a:rPr>
              <a:t>to </a:t>
            </a:r>
            <a:r>
              <a:rPr lang="en-US" spc="-5" dirty="0">
                <a:latin typeface="Calibri"/>
                <a:cs typeface="Calibri"/>
              </a:rPr>
              <a:t>ADLS as </a:t>
            </a:r>
            <a:r>
              <a:rPr lang="en-US" spc="-25" dirty="0">
                <a:latin typeface="Calibri"/>
                <a:cs typeface="Calibri"/>
              </a:rPr>
              <a:t>Parquet</a:t>
            </a:r>
            <a:r>
              <a:rPr lang="en-US" spc="90" dirty="0">
                <a:latin typeface="Calibri"/>
                <a:cs typeface="Calibri"/>
              </a:rPr>
              <a:t> </a:t>
            </a:r>
            <a:r>
              <a:rPr lang="en-US" spc="-10" dirty="0">
                <a:latin typeface="Calibri"/>
                <a:cs typeface="Calibri"/>
              </a:rPr>
              <a:t>files</a:t>
            </a:r>
            <a:endParaRPr lang="en-US" sz="3529" dirty="0">
              <a:latin typeface="Calibri"/>
              <a:cs typeface="Calibri"/>
            </a:endParaRPr>
          </a:p>
          <a:p>
            <a:pPr marL="460256" indent="-448193">
              <a:buFont typeface="Arial" panose="020B0604020202020204" pitchFamily="34" charset="0"/>
              <a:buChar char="•"/>
              <a:tabLst>
                <a:tab pos="241889" algn="l"/>
              </a:tabLst>
            </a:pPr>
            <a:r>
              <a:rPr lang="en-US" spc="-5" dirty="0" err="1">
                <a:latin typeface="Calibri"/>
                <a:cs typeface="Calibri"/>
              </a:rPr>
              <a:t>AzCopy</a:t>
            </a:r>
            <a:r>
              <a:rPr lang="en-US" spc="-5" dirty="0">
                <a:latin typeface="Calibri"/>
                <a:cs typeface="Calibri"/>
              </a:rPr>
              <a:t> is a </a:t>
            </a:r>
            <a:r>
              <a:rPr lang="en-US" spc="-25" dirty="0">
                <a:latin typeface="Calibri"/>
                <a:cs typeface="Calibri"/>
              </a:rPr>
              <a:t>fast </a:t>
            </a:r>
            <a:r>
              <a:rPr lang="en-US" spc="-15" dirty="0">
                <a:latin typeface="Calibri"/>
                <a:cs typeface="Calibri"/>
              </a:rPr>
              <a:t>move </a:t>
            </a:r>
            <a:r>
              <a:rPr lang="en-US" spc="-25" dirty="0">
                <a:latin typeface="Calibri"/>
                <a:cs typeface="Calibri"/>
              </a:rPr>
              <a:t>for </a:t>
            </a:r>
            <a:r>
              <a:rPr lang="en-US" spc="-10" dirty="0">
                <a:latin typeface="Calibri"/>
                <a:cs typeface="Calibri"/>
              </a:rPr>
              <a:t>files </a:t>
            </a:r>
            <a:r>
              <a:rPr lang="en-US" spc="-20" dirty="0">
                <a:latin typeface="Calibri"/>
                <a:cs typeface="Calibri"/>
              </a:rPr>
              <a:t>from </a:t>
            </a:r>
            <a:r>
              <a:rPr lang="en-US" spc="-5" dirty="0">
                <a:latin typeface="Calibri"/>
                <a:cs typeface="Calibri"/>
              </a:rPr>
              <a:t>S3 </a:t>
            </a:r>
            <a:r>
              <a:rPr lang="en-US" spc="-20" dirty="0">
                <a:latin typeface="Calibri"/>
                <a:cs typeface="Calibri"/>
              </a:rPr>
              <a:t>to</a:t>
            </a:r>
            <a:r>
              <a:rPr lang="en-US" spc="124" dirty="0">
                <a:latin typeface="Calibri"/>
                <a:cs typeface="Calibri"/>
              </a:rPr>
              <a:t> </a:t>
            </a:r>
            <a:r>
              <a:rPr lang="en-US" spc="-5" dirty="0">
                <a:latin typeface="Calibri"/>
                <a:cs typeface="Calibri"/>
              </a:rPr>
              <a:t>ADLS</a:t>
            </a:r>
            <a:endParaRPr lang="en-US" dirty="0">
              <a:latin typeface="Calibri"/>
              <a:cs typeface="Calibri"/>
            </a:endParaRPr>
          </a:p>
          <a:p>
            <a:endParaRPr lang="en-US" dirty="0"/>
          </a:p>
        </p:txBody>
      </p:sp>
    </p:spTree>
    <p:extLst>
      <p:ext uri="{BB962C8B-B14F-4D97-AF65-F5344CB8AC3E}">
        <p14:creationId xmlns:p14="http://schemas.microsoft.com/office/powerpoint/2010/main" val="4662952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586390" y="1434653"/>
            <a:ext cx="11018520" cy="4550033"/>
          </a:xfrm>
        </p:spPr>
        <p:txBody>
          <a:bodyPr/>
          <a:lstStyle/>
          <a:p>
            <a:r>
              <a:rPr lang="en-US" dirty="0"/>
              <a:t>File format challenges to look out for:</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232285" y="4449526"/>
            <a:ext cx="4372625" cy="1962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sz="2600" spc="-5" dirty="0">
                <a:latin typeface="Calibri"/>
                <a:cs typeface="Calibri"/>
              </a:rPr>
              <a:t>Solutions</a:t>
            </a:r>
            <a:endParaRPr sz="2600" dirty="0">
              <a:latin typeface="Calibri"/>
              <a:cs typeface="Calibri"/>
            </a:endParaRPr>
          </a:p>
          <a:p>
            <a:pPr marL="698366" lvl="1" indent="-228556">
              <a:lnSpc>
                <a:spcPts val="2355"/>
              </a:lnSpc>
              <a:buFont typeface="Arial"/>
              <a:buChar char="•"/>
              <a:tabLst>
                <a:tab pos="697731" algn="l"/>
                <a:tab pos="698366" algn="l"/>
              </a:tabLst>
            </a:pPr>
            <a:r>
              <a:rPr sz="2200" spc="-5" dirty="0">
                <a:latin typeface="Calibri"/>
                <a:cs typeface="Calibri"/>
              </a:rPr>
              <a:t>Use </a:t>
            </a:r>
            <a:r>
              <a:rPr lang="en-US" sz="2200" spc="-15" dirty="0">
                <a:latin typeface="Calibri"/>
                <a:cs typeface="Calibri"/>
              </a:rPr>
              <a:t>Spark</a:t>
            </a:r>
            <a:r>
              <a:rPr sz="2200" spc="-15" dirty="0">
                <a:latin typeface="Calibri"/>
                <a:cs typeface="Calibri"/>
              </a:rPr>
              <a:t> </a:t>
            </a:r>
            <a:r>
              <a:rPr sz="2200" spc="-20" dirty="0">
                <a:latin typeface="Calibri"/>
                <a:cs typeface="Calibri"/>
              </a:rPr>
              <a:t>to </a:t>
            </a:r>
            <a:r>
              <a:rPr lang="en-US" sz="2200" spc="-20" dirty="0">
                <a:latin typeface="Calibri"/>
                <a:cs typeface="Calibri"/>
              </a:rPr>
              <a:t>pre-process and </a:t>
            </a:r>
            <a:r>
              <a:rPr sz="2200" spc="-5" dirty="0">
                <a:latin typeface="Calibri"/>
                <a:cs typeface="Calibri"/>
              </a:rPr>
              <a:t>fix</a:t>
            </a:r>
            <a:r>
              <a:rPr sz="2200" spc="30" dirty="0">
                <a:latin typeface="Calibri"/>
                <a:cs typeface="Calibri"/>
              </a:rPr>
              <a:t> </a:t>
            </a:r>
            <a:r>
              <a:rPr lang="en-US" sz="2200" spc="30" dirty="0">
                <a:latin typeface="Calibri"/>
                <a:cs typeface="Calibri"/>
              </a:rPr>
              <a:t>data </a:t>
            </a:r>
            <a:r>
              <a:rPr sz="2200" spc="-15" dirty="0">
                <a:latin typeface="Calibri"/>
                <a:cs typeface="Calibri"/>
              </a:rPr>
              <a:t>errors</a:t>
            </a:r>
            <a:endParaRPr lang="en-US" sz="2200" spc="-15" dirty="0">
              <a:latin typeface="Calibri"/>
              <a:cs typeface="Calibri"/>
            </a:endParaRPr>
          </a:p>
          <a:p>
            <a:pPr marL="698366" lvl="1" indent="-228556">
              <a:lnSpc>
                <a:spcPts val="2355"/>
              </a:lnSpc>
              <a:buFont typeface="Arial"/>
              <a:buChar char="•"/>
              <a:tabLst>
                <a:tab pos="697731" algn="l"/>
                <a:tab pos="698366" algn="l"/>
              </a:tabLst>
            </a:pPr>
            <a:r>
              <a:rPr lang="en-US" sz="2200" spc="-15" dirty="0">
                <a:latin typeface="Calibri"/>
                <a:cs typeface="Calibri"/>
              </a:rPr>
              <a:t>Flatten and parse XML in Spark</a:t>
            </a:r>
            <a:endParaRPr sz="2200" dirty="0">
              <a:latin typeface="Calibri"/>
              <a:cs typeface="Calibri"/>
            </a:endParaRPr>
          </a:p>
          <a:p>
            <a:pPr marL="698366" lvl="1" indent="-228556">
              <a:lnSpc>
                <a:spcPts val="2495"/>
              </a:lnSpc>
              <a:buFont typeface="Arial"/>
              <a:buChar char="•"/>
              <a:tabLst>
                <a:tab pos="697731" algn="l"/>
                <a:tab pos="698366" algn="l"/>
              </a:tabLst>
            </a:pPr>
            <a:r>
              <a:rPr sz="2200" spc="-5" dirty="0">
                <a:latin typeface="Calibri"/>
                <a:cs typeface="Calibri"/>
              </a:rPr>
              <a:t>Use </a:t>
            </a:r>
            <a:r>
              <a:rPr sz="2200" spc="-15" dirty="0">
                <a:latin typeface="Calibri"/>
                <a:cs typeface="Calibri"/>
              </a:rPr>
              <a:t>COPY </a:t>
            </a:r>
            <a:r>
              <a:rPr sz="2200" spc="-20" dirty="0">
                <a:latin typeface="Calibri"/>
                <a:cs typeface="Calibri"/>
              </a:rPr>
              <a:t>to </a:t>
            </a:r>
            <a:r>
              <a:rPr sz="2200" spc="-10" dirty="0">
                <a:latin typeface="Calibri"/>
                <a:cs typeface="Calibri"/>
              </a:rPr>
              <a:t>ingest </a:t>
            </a:r>
            <a:r>
              <a:rPr sz="2200" spc="-15" dirty="0">
                <a:latin typeface="Calibri"/>
                <a:cs typeface="Calibri"/>
              </a:rPr>
              <a:t>complex</a:t>
            </a:r>
            <a:r>
              <a:rPr sz="2200" spc="65" dirty="0">
                <a:latin typeface="Calibri"/>
                <a:cs typeface="Calibri"/>
              </a:rPr>
              <a:t> </a:t>
            </a:r>
            <a:r>
              <a:rPr sz="2200" spc="-10" dirty="0">
                <a:latin typeface="Calibri"/>
                <a:cs typeface="Calibri"/>
              </a:rPr>
              <a:t>CSV</a:t>
            </a:r>
            <a:r>
              <a:rPr lang="en-US" sz="2200" spc="-10" dirty="0">
                <a:latin typeface="Calibri"/>
                <a:cs typeface="Calibri"/>
              </a:rPr>
              <a:t> instead of Polybase</a:t>
            </a:r>
            <a:endParaRPr sz="2200" dirty="0">
              <a:latin typeface="Calibri"/>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dirty="0"/>
              <a:t>For batch flat files, Azure Synapse Analytics supports </a:t>
            </a:r>
            <a:br>
              <a:rPr lang="en-US" sz="2800" dirty="0"/>
            </a:br>
            <a:r>
              <a:rPr lang="en-US" sz="2800" dirty="0"/>
              <a:t>CSV, Parquet, ORC, and JSON formats.</a:t>
            </a:r>
          </a:p>
          <a:p>
            <a:pPr>
              <a:lnSpc>
                <a:spcPct val="100000"/>
              </a:lnSpc>
            </a:pPr>
            <a:endParaRPr lang="en-US" sz="2800" dirty="0"/>
          </a:p>
          <a:p>
            <a:pPr>
              <a:lnSpc>
                <a:spcPct val="100000"/>
              </a:lnSpc>
            </a:pPr>
            <a:r>
              <a:rPr lang="en-US" sz="2800" dirty="0"/>
              <a:t>Ingest streaming data messages/events via Event Hub or IoT Hub.</a:t>
            </a:r>
          </a:p>
          <a:p>
            <a:pPr>
              <a:lnSpc>
                <a:spcPct val="100000"/>
              </a:lnSpc>
            </a:pPr>
            <a:endParaRPr lang="en-US" sz="2800" dirty="0"/>
          </a:p>
          <a:p>
            <a:r>
              <a:rPr lang="en-US" sz="2800" dirty="0"/>
              <a:t>Parquet format recommended for storing ingested data at various levels of refinement.</a:t>
            </a:r>
          </a:p>
          <a:p>
            <a:pPr>
              <a:lnSpc>
                <a:spcPct val="100000"/>
              </a:lnSpc>
            </a:pPr>
            <a:endParaRPr lang="en-US" sz="2800" dirty="0"/>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241254" indent="-229191">
              <a:spcBef>
                <a:spcPts val="384"/>
              </a:spcBef>
              <a:buFont typeface="Arial"/>
              <a:buChar char="•"/>
              <a:tabLst>
                <a:tab pos="241889" algn="l"/>
              </a:tabLst>
            </a:pPr>
            <a:r>
              <a:rPr lang="en-US" sz="2800" spc="-10" dirty="0">
                <a:latin typeface="Calibri"/>
                <a:cs typeface="Calibri"/>
              </a:rPr>
              <a:t>Green fields:</a:t>
            </a:r>
            <a:r>
              <a:rPr lang="en-US" sz="2800" spc="15" dirty="0">
                <a:latin typeface="Calibri"/>
                <a:cs typeface="Calibri"/>
              </a:rPr>
              <a:t> </a:t>
            </a:r>
            <a:r>
              <a:rPr lang="en-US" sz="2800" spc="-15" dirty="0">
                <a:latin typeface="Calibri"/>
                <a:cs typeface="Calibri"/>
              </a:rPr>
              <a:t>Never</a:t>
            </a:r>
            <a:endParaRPr lang="en-US" sz="2800" dirty="0">
              <a:latin typeface="Calibri"/>
              <a:cs typeface="Calibri"/>
            </a:endParaRPr>
          </a:p>
          <a:p>
            <a:pPr marL="698366" lvl="1" indent="-229191">
              <a:spcBef>
                <a:spcPts val="245"/>
              </a:spcBef>
              <a:buFont typeface="Arial"/>
              <a:buChar char="•"/>
              <a:tabLst>
                <a:tab pos="699001" algn="l"/>
              </a:tabLst>
            </a:pPr>
            <a:r>
              <a:rPr lang="en-US" sz="2400" spc="-10" dirty="0">
                <a:latin typeface="Calibri"/>
                <a:cs typeface="Calibri"/>
              </a:rPr>
              <a:t>Network </a:t>
            </a:r>
            <a:r>
              <a:rPr lang="en-US" sz="2400" spc="-20" dirty="0">
                <a:latin typeface="Calibri"/>
                <a:cs typeface="Calibri"/>
              </a:rPr>
              <a:t>unreliability, </a:t>
            </a:r>
            <a:r>
              <a:rPr lang="en-US" sz="2400" spc="-5" dirty="0">
                <a:latin typeface="Calibri"/>
                <a:cs typeface="Calibri"/>
              </a:rPr>
              <a:t>no</a:t>
            </a:r>
            <a:r>
              <a:rPr lang="en-US" sz="2400" spc="-20" dirty="0">
                <a:latin typeface="Calibri"/>
                <a:cs typeface="Calibri"/>
              </a:rPr>
              <a:t> </a:t>
            </a:r>
            <a:r>
              <a:rPr lang="en-US" sz="2400" spc="-5" dirty="0">
                <a:latin typeface="Calibri"/>
                <a:cs typeface="Calibri"/>
              </a:rPr>
              <a:t>retries</a:t>
            </a:r>
            <a:endParaRPr lang="en-US" sz="2400" dirty="0">
              <a:latin typeface="Calibri"/>
              <a:cs typeface="Calibri"/>
            </a:endParaRPr>
          </a:p>
          <a:p>
            <a:pPr marL="698366" lvl="1" indent="-229191">
              <a:spcBef>
                <a:spcPts val="215"/>
              </a:spcBef>
              <a:buFont typeface="Arial"/>
              <a:buChar char="•"/>
              <a:tabLst>
                <a:tab pos="699001" algn="l"/>
              </a:tabLst>
            </a:pPr>
            <a:r>
              <a:rPr lang="en-US" sz="2400" dirty="0">
                <a:latin typeface="Calibri"/>
                <a:cs typeface="Calibri"/>
              </a:rPr>
              <a:t>Needs </a:t>
            </a:r>
            <a:r>
              <a:rPr lang="en-US" sz="2400" spc="-10" dirty="0">
                <a:latin typeface="Calibri"/>
                <a:cs typeface="Calibri"/>
              </a:rPr>
              <a:t>VM </a:t>
            </a:r>
            <a:r>
              <a:rPr lang="en-US" sz="2400" dirty="0">
                <a:latin typeface="Calibri"/>
                <a:cs typeface="Calibri"/>
              </a:rPr>
              <a:t>in cloud, </a:t>
            </a:r>
            <a:r>
              <a:rPr lang="en-US" sz="2400" spc="-10" dirty="0">
                <a:latin typeface="Calibri"/>
                <a:cs typeface="Calibri"/>
              </a:rPr>
              <a:t>performance dependent </a:t>
            </a:r>
            <a:r>
              <a:rPr lang="en-US" sz="2400" spc="-5" dirty="0">
                <a:latin typeface="Calibri"/>
                <a:cs typeface="Calibri"/>
              </a:rPr>
              <a:t>on VM</a:t>
            </a:r>
            <a:r>
              <a:rPr lang="en-US" sz="2400" spc="20" dirty="0">
                <a:latin typeface="Calibri"/>
                <a:cs typeface="Calibri"/>
              </a:rPr>
              <a:t> </a:t>
            </a:r>
            <a:r>
              <a:rPr lang="en-US" sz="2400" spc="-15" dirty="0">
                <a:latin typeface="Calibri"/>
                <a:cs typeface="Calibri"/>
              </a:rPr>
              <a:t>configuration</a:t>
            </a:r>
            <a:endParaRPr lang="en-US" sz="2400" dirty="0">
              <a:latin typeface="Calibri"/>
              <a:cs typeface="Calibri"/>
            </a:endParaRPr>
          </a:p>
          <a:p>
            <a:pPr marL="698366" lvl="1" indent="-229191">
              <a:spcBef>
                <a:spcPts val="204"/>
              </a:spcBef>
              <a:buFont typeface="Arial"/>
              <a:buChar char="•"/>
              <a:tabLst>
                <a:tab pos="699001" algn="l"/>
              </a:tabLst>
            </a:pPr>
            <a:r>
              <a:rPr lang="en-US" sz="2400" spc="-5" dirty="0">
                <a:latin typeface="Calibri"/>
                <a:cs typeface="Calibri"/>
              </a:rPr>
              <a:t>Doesn’t support</a:t>
            </a:r>
            <a:r>
              <a:rPr lang="en-US" sz="2400" spc="-10" dirty="0">
                <a:latin typeface="Calibri"/>
                <a:cs typeface="Calibri"/>
              </a:rPr>
              <a:t> </a:t>
            </a:r>
            <a:r>
              <a:rPr lang="en-US" sz="2400" dirty="0">
                <a:latin typeface="Calibri"/>
                <a:cs typeface="Calibri"/>
              </a:rPr>
              <a:t>ADLS</a:t>
            </a:r>
          </a:p>
          <a:p>
            <a:pPr marL="698366" lvl="1" indent="-229191">
              <a:spcBef>
                <a:spcPts val="215"/>
              </a:spcBef>
              <a:buFont typeface="Arial"/>
              <a:buChar char="•"/>
              <a:tabLst>
                <a:tab pos="699001" algn="l"/>
              </a:tabLst>
            </a:pPr>
            <a:r>
              <a:rPr lang="en-US" sz="2400" spc="-5" dirty="0">
                <a:latin typeface="Calibri"/>
                <a:cs typeface="Calibri"/>
              </a:rPr>
              <a:t>Reduces</a:t>
            </a:r>
            <a:r>
              <a:rPr lang="en-US" sz="2400" spc="-25" dirty="0">
                <a:latin typeface="Calibri"/>
                <a:cs typeface="Calibri"/>
              </a:rPr>
              <a:t> </a:t>
            </a:r>
            <a:r>
              <a:rPr lang="en-US" sz="2400" spc="-10" dirty="0">
                <a:latin typeface="Calibri"/>
                <a:cs typeface="Calibri"/>
              </a:rPr>
              <a:t>concurrency</a:t>
            </a:r>
            <a:endParaRPr lang="en-US" sz="2400" dirty="0">
              <a:latin typeface="Calibri"/>
              <a:cs typeface="Calibri"/>
            </a:endParaRPr>
          </a:p>
          <a:p>
            <a:pPr marL="698366" lvl="1" indent="-229191">
              <a:spcBef>
                <a:spcPts val="220"/>
              </a:spcBef>
              <a:buFont typeface="Arial"/>
              <a:buChar char="•"/>
              <a:tabLst>
                <a:tab pos="699001" algn="l"/>
              </a:tabLst>
            </a:pPr>
            <a:r>
              <a:rPr lang="en-US" sz="2400" spc="-15" dirty="0">
                <a:latin typeface="Calibri"/>
                <a:cs typeface="Calibri"/>
              </a:rPr>
              <a:t>Control-gated </a:t>
            </a:r>
            <a:r>
              <a:rPr lang="en-US" sz="2400" spc="-10" dirty="0">
                <a:latin typeface="Calibri"/>
                <a:cs typeface="Calibri"/>
              </a:rPr>
              <a:t>performance </a:t>
            </a:r>
            <a:r>
              <a:rPr lang="en-US" sz="2400" spc="-5" dirty="0">
                <a:latin typeface="Calibri"/>
                <a:cs typeface="Calibri"/>
              </a:rPr>
              <a:t>limitation, </a:t>
            </a:r>
            <a:r>
              <a:rPr lang="en-US" sz="2400" spc="-10" dirty="0">
                <a:latin typeface="Calibri"/>
                <a:cs typeface="Calibri"/>
              </a:rPr>
              <a:t>can </a:t>
            </a:r>
            <a:r>
              <a:rPr lang="en-US" sz="2400" spc="-5" dirty="0">
                <a:latin typeface="Calibri"/>
                <a:cs typeface="Calibri"/>
              </a:rPr>
              <a:t>not </a:t>
            </a:r>
            <a:r>
              <a:rPr lang="en-US" sz="2400" spc="-10" dirty="0">
                <a:latin typeface="Calibri"/>
                <a:cs typeface="Calibri"/>
              </a:rPr>
              <a:t>scale </a:t>
            </a:r>
            <a:r>
              <a:rPr lang="en-US" sz="2400" dirty="0">
                <a:latin typeface="Calibri"/>
                <a:cs typeface="Calibri"/>
              </a:rPr>
              <a:t>with</a:t>
            </a:r>
            <a:r>
              <a:rPr lang="en-US" sz="2400" spc="-55" dirty="0">
                <a:latin typeface="Calibri"/>
                <a:cs typeface="Calibri"/>
              </a:rPr>
              <a:t> </a:t>
            </a:r>
            <a:r>
              <a:rPr lang="en-US" sz="2400" spc="-5" dirty="0">
                <a:latin typeface="Calibri"/>
                <a:cs typeface="Calibri"/>
              </a:rPr>
              <a:t>DWU</a:t>
            </a:r>
            <a:endParaRPr lang="en-US" sz="2400" dirty="0">
              <a:latin typeface="Calibri"/>
              <a:cs typeface="Calibri"/>
            </a:endParaRPr>
          </a:p>
          <a:p>
            <a:pPr lvl="1">
              <a:spcBef>
                <a:spcPts val="5"/>
              </a:spcBef>
              <a:buFont typeface="Arial"/>
              <a:buChar char="•"/>
            </a:pPr>
            <a:endParaRPr lang="en-US" sz="3050" dirty="0">
              <a:latin typeface="Calibri"/>
              <a:cs typeface="Calibri"/>
            </a:endParaRPr>
          </a:p>
          <a:p>
            <a:pPr marL="241254" indent="-229191">
              <a:buFont typeface="Arial"/>
              <a:buChar char="•"/>
              <a:tabLst>
                <a:tab pos="241889" algn="l"/>
              </a:tabLst>
            </a:pPr>
            <a:r>
              <a:rPr lang="en-US" sz="2800" spc="-15" dirty="0">
                <a:latin typeface="Calibri"/>
                <a:cs typeface="Calibri"/>
              </a:rPr>
              <a:t>Migrations:</a:t>
            </a:r>
            <a:endParaRPr lang="en-US" sz="2800" dirty="0">
              <a:latin typeface="Calibri"/>
              <a:cs typeface="Calibri"/>
            </a:endParaRPr>
          </a:p>
          <a:p>
            <a:pPr marL="698366" lvl="1" indent="-229191">
              <a:spcBef>
                <a:spcPts val="235"/>
              </a:spcBef>
              <a:buFont typeface="Arial"/>
              <a:buChar char="•"/>
              <a:tabLst>
                <a:tab pos="699001" algn="l"/>
              </a:tabLst>
            </a:pPr>
            <a:r>
              <a:rPr lang="en-US" sz="2400" spc="-50" dirty="0">
                <a:latin typeface="Calibri"/>
                <a:cs typeface="Calibri"/>
              </a:rPr>
              <a:t>Use </a:t>
            </a:r>
            <a:r>
              <a:rPr lang="en-US" sz="2400" dirty="0">
                <a:latin typeface="Calibri"/>
                <a:cs typeface="Calibri"/>
              </a:rPr>
              <a:t>Synapse Pipeline </a:t>
            </a:r>
            <a:r>
              <a:rPr lang="en-US" sz="2400" spc="-5" dirty="0">
                <a:latin typeface="Calibri"/>
                <a:cs typeface="Calibri"/>
              </a:rPr>
              <a:t>or</a:t>
            </a:r>
            <a:r>
              <a:rPr lang="en-US" sz="2400" spc="15" dirty="0">
                <a:latin typeface="Calibri"/>
                <a:cs typeface="Calibri"/>
              </a:rPr>
              <a:t> </a:t>
            </a:r>
            <a:r>
              <a:rPr lang="en-US" sz="2400" spc="-15" dirty="0" err="1">
                <a:latin typeface="Calibri"/>
                <a:cs typeface="Calibri"/>
              </a:rPr>
              <a:t>AzCopy</a:t>
            </a:r>
            <a:endParaRPr lang="en-US" sz="2400" dirty="0">
              <a:latin typeface="Calibri"/>
              <a:cs typeface="Calibri"/>
            </a:endParaRPr>
          </a:p>
          <a:p>
            <a:pPr marL="698366" lvl="1" indent="-229191">
              <a:spcBef>
                <a:spcPts val="215"/>
              </a:spcBef>
              <a:buFont typeface="Arial"/>
              <a:buChar char="•"/>
              <a:tabLst>
                <a:tab pos="699001" algn="l"/>
              </a:tabLst>
            </a:pPr>
            <a:r>
              <a:rPr lang="en-US" sz="2400" dirty="0">
                <a:latin typeface="Calibri"/>
                <a:cs typeface="Calibri"/>
              </a:rPr>
              <a:t>Bulk </a:t>
            </a:r>
            <a:r>
              <a:rPr lang="en-US" sz="2400" spc="-10" dirty="0">
                <a:latin typeface="Calibri"/>
                <a:cs typeface="Calibri"/>
              </a:rPr>
              <a:t>Copy </a:t>
            </a:r>
            <a:r>
              <a:rPr lang="en-US" sz="2400" dirty="0">
                <a:latin typeface="Calibri"/>
                <a:cs typeface="Calibri"/>
              </a:rPr>
              <a:t>will </a:t>
            </a:r>
            <a:r>
              <a:rPr lang="en-US" sz="2400" spc="-10" dirty="0">
                <a:latin typeface="Calibri"/>
                <a:cs typeface="Calibri"/>
              </a:rPr>
              <a:t>work, </a:t>
            </a:r>
            <a:r>
              <a:rPr lang="en-US" sz="2400" spc="-5" dirty="0">
                <a:latin typeface="Calibri"/>
                <a:cs typeface="Calibri"/>
              </a:rPr>
              <a:t>but </a:t>
            </a:r>
            <a:r>
              <a:rPr lang="en-US" sz="2400" dirty="0">
                <a:latin typeface="Calibri"/>
                <a:cs typeface="Calibri"/>
              </a:rPr>
              <a:t>it will </a:t>
            </a:r>
            <a:r>
              <a:rPr lang="en-US" sz="2400" spc="-5" dirty="0">
                <a:latin typeface="Calibri"/>
                <a:cs typeface="Calibri"/>
              </a:rPr>
              <a:t>be </a:t>
            </a:r>
            <a:r>
              <a:rPr lang="en-US" sz="2400" spc="-10" dirty="0">
                <a:latin typeface="Calibri"/>
                <a:cs typeface="Calibri"/>
              </a:rPr>
              <a:t>slower </a:t>
            </a:r>
            <a:r>
              <a:rPr lang="en-US" sz="2400" dirty="0">
                <a:latin typeface="Calibri"/>
                <a:cs typeface="Calibri"/>
              </a:rPr>
              <a:t>than </a:t>
            </a:r>
            <a:r>
              <a:rPr lang="en-US" sz="2400" spc="-5" dirty="0">
                <a:latin typeface="Calibri"/>
                <a:cs typeface="Calibri"/>
              </a:rPr>
              <a:t>other</a:t>
            </a:r>
            <a:r>
              <a:rPr lang="en-US" sz="2400" spc="-85" dirty="0">
                <a:latin typeface="Calibri"/>
                <a:cs typeface="Calibri"/>
              </a:rPr>
              <a:t> </a:t>
            </a:r>
            <a:r>
              <a:rPr lang="en-US" sz="2400" spc="-5" dirty="0">
                <a:latin typeface="Calibri"/>
                <a:cs typeface="Calibri"/>
              </a:rPr>
              <a:t>methods</a:t>
            </a:r>
            <a:endParaRPr lang="en-US" sz="2400" dirty="0">
              <a:latin typeface="Calibri"/>
              <a:cs typeface="Calibri"/>
            </a:endParaRPr>
          </a:p>
          <a:p>
            <a:endParaRPr lang="en-US"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dirty="0"/>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Calibri"/>
                <a:cs typeface="Calibri"/>
              </a:rPr>
              <a:t>Un-check USE TYPE </a:t>
            </a:r>
            <a:r>
              <a:rPr lang="en-US" spc="-93" dirty="0">
                <a:latin typeface="Calibri"/>
                <a:cs typeface="Calibri"/>
              </a:rPr>
              <a:t>DEFAULT, </a:t>
            </a:r>
            <a:r>
              <a:rPr lang="en-US" spc="-5" dirty="0">
                <a:latin typeface="Calibri"/>
                <a:cs typeface="Calibri"/>
              </a:rPr>
              <a:t>it is</a:t>
            </a:r>
            <a:r>
              <a:rPr lang="en-US" spc="176" dirty="0">
                <a:latin typeface="Calibri"/>
                <a:cs typeface="Calibri"/>
              </a:rPr>
              <a:t> </a:t>
            </a:r>
            <a:r>
              <a:rPr lang="en-US" spc="-10" dirty="0">
                <a:latin typeface="Calibri"/>
                <a:cs typeface="Calibri"/>
              </a:rPr>
              <a:t>not a best practice.</a:t>
            </a:r>
            <a:endParaRPr lang="en-US" dirty="0">
              <a:latin typeface="Calibri"/>
              <a:cs typeface="Calibri"/>
            </a:endParaRPr>
          </a:p>
          <a:p>
            <a:pPr>
              <a:spcBef>
                <a:spcPts val="54"/>
              </a:spcBef>
              <a:buFont typeface="Arial"/>
              <a:buChar char="•"/>
            </a:pPr>
            <a:endParaRPr lang="en-US" sz="3725" dirty="0">
              <a:latin typeface="Calibri"/>
              <a:cs typeface="Calibri"/>
            </a:endParaRPr>
          </a:p>
          <a:p>
            <a:pPr marL="236546" indent="-224719">
              <a:lnSpc>
                <a:spcPts val="3127"/>
              </a:lnSpc>
              <a:buFont typeface="Arial"/>
              <a:buChar char="•"/>
              <a:tabLst>
                <a:tab pos="237169" algn="l"/>
              </a:tabLst>
            </a:pPr>
            <a:r>
              <a:rPr lang="en-US" spc="-10" dirty="0">
                <a:latin typeface="Calibri"/>
                <a:cs typeface="Calibri"/>
              </a:rPr>
              <a:t>Land </a:t>
            </a:r>
            <a:r>
              <a:rPr lang="en-US" spc="-20" dirty="0">
                <a:latin typeface="Calibri"/>
                <a:cs typeface="Calibri"/>
              </a:rPr>
              <a:t>data </a:t>
            </a:r>
            <a:r>
              <a:rPr lang="en-US" spc="-5" dirty="0">
                <a:latin typeface="Calibri"/>
                <a:cs typeface="Calibri"/>
              </a:rPr>
              <a:t>in </a:t>
            </a:r>
            <a:r>
              <a:rPr lang="en-US" spc="-10" dirty="0">
                <a:latin typeface="Calibri"/>
                <a:cs typeface="Calibri"/>
              </a:rPr>
              <a:t>ADLS Gen2, </a:t>
            </a:r>
            <a:r>
              <a:rPr lang="en-US" spc="-5" dirty="0">
                <a:latin typeface="Calibri"/>
                <a:cs typeface="Calibri"/>
              </a:rPr>
              <a:t>then </a:t>
            </a:r>
            <a:r>
              <a:rPr lang="en-US" spc="-15" dirty="0">
                <a:latin typeface="Calibri"/>
                <a:cs typeface="Calibri"/>
              </a:rPr>
              <a:t>ingest </a:t>
            </a:r>
            <a:r>
              <a:rPr lang="en-US" spc="-10" dirty="0">
                <a:latin typeface="Calibri"/>
                <a:cs typeface="Calibri"/>
              </a:rPr>
              <a:t>using </a:t>
            </a:r>
            <a:r>
              <a:rPr lang="en-US" spc="-15" dirty="0">
                <a:latin typeface="Calibri"/>
                <a:cs typeface="Calibri"/>
              </a:rPr>
              <a:t>Polybase </a:t>
            </a:r>
            <a:r>
              <a:rPr lang="en-US" spc="-5" dirty="0">
                <a:latin typeface="Calibri"/>
                <a:cs typeface="Calibri"/>
              </a:rPr>
              <a:t>/</a:t>
            </a:r>
            <a:r>
              <a:rPr lang="en-US" spc="224" dirty="0">
                <a:latin typeface="Calibri"/>
                <a:cs typeface="Calibri"/>
              </a:rPr>
              <a:t> </a:t>
            </a:r>
            <a:r>
              <a:rPr lang="en-US" spc="-78" dirty="0">
                <a:latin typeface="Calibri"/>
                <a:cs typeface="Calibri"/>
              </a:rPr>
              <a:t>COPY.</a:t>
            </a:r>
            <a:endParaRPr lang="en-US" dirty="0">
              <a:latin typeface="Calibri"/>
              <a:cs typeface="Calibri"/>
            </a:endParaRPr>
          </a:p>
          <a:p>
            <a:pPr marL="465102" lvl="1" indent="-224719">
              <a:lnSpc>
                <a:spcPts val="3127"/>
              </a:lnSpc>
              <a:buFont typeface="Arial"/>
              <a:buChar char="•"/>
              <a:tabLst>
                <a:tab pos="237169" algn="l"/>
              </a:tabLst>
            </a:pPr>
            <a:r>
              <a:rPr lang="en-US" spc="-5" dirty="0">
                <a:latin typeface="Calibri"/>
                <a:cs typeface="Calibri"/>
              </a:rPr>
              <a:t>This means </a:t>
            </a:r>
            <a:r>
              <a:rPr lang="en-US" spc="-20" dirty="0">
                <a:latin typeface="Calibri"/>
                <a:cs typeface="Calibri"/>
              </a:rPr>
              <a:t>you </a:t>
            </a:r>
            <a:r>
              <a:rPr lang="en-US" spc="-10" dirty="0">
                <a:latin typeface="Calibri"/>
                <a:cs typeface="Calibri"/>
              </a:rPr>
              <a:t>can </a:t>
            </a:r>
            <a:r>
              <a:rPr lang="en-US" spc="-15" dirty="0">
                <a:latin typeface="Calibri"/>
                <a:cs typeface="Calibri"/>
              </a:rPr>
              <a:t>re-ingest </a:t>
            </a:r>
            <a:r>
              <a:rPr lang="en-US" spc="-5" dirty="0">
                <a:latin typeface="Calibri"/>
                <a:cs typeface="Calibri"/>
              </a:rPr>
              <a:t>the same </a:t>
            </a:r>
            <a:r>
              <a:rPr lang="en-US" spc="-20" dirty="0">
                <a:latin typeface="Calibri"/>
                <a:cs typeface="Calibri"/>
              </a:rPr>
              <a:t>data </a:t>
            </a:r>
            <a:r>
              <a:rPr lang="en-US" spc="-10" dirty="0">
                <a:latin typeface="Calibri"/>
                <a:cs typeface="Calibri"/>
              </a:rPr>
              <a:t>set </a:t>
            </a:r>
            <a:r>
              <a:rPr lang="en-US" spc="-5" dirty="0">
                <a:latin typeface="Calibri"/>
                <a:cs typeface="Calibri"/>
              </a:rPr>
              <a:t>without </a:t>
            </a:r>
            <a:r>
              <a:rPr lang="en-US" spc="-15" dirty="0">
                <a:latin typeface="Calibri"/>
                <a:cs typeface="Calibri"/>
              </a:rPr>
              <a:t>having </a:t>
            </a:r>
            <a:r>
              <a:rPr lang="en-US" spc="-20" dirty="0">
                <a:latin typeface="Calibri"/>
                <a:cs typeface="Calibri"/>
              </a:rPr>
              <a:t>to  </a:t>
            </a:r>
            <a:r>
              <a:rPr lang="en-US" spc="-15" dirty="0">
                <a:latin typeface="Calibri"/>
                <a:cs typeface="Calibri"/>
              </a:rPr>
              <a:t>repeat extracts, </a:t>
            </a:r>
            <a:r>
              <a:rPr lang="en-US" spc="-5" dirty="0">
                <a:latin typeface="Calibri"/>
                <a:cs typeface="Calibri"/>
              </a:rPr>
              <a:t>and </a:t>
            </a:r>
            <a:r>
              <a:rPr lang="en-US" spc="-20" dirty="0">
                <a:latin typeface="Calibri"/>
                <a:cs typeface="Calibri"/>
              </a:rPr>
              <a:t>better demonstrate </a:t>
            </a:r>
            <a:r>
              <a:rPr lang="en-US" spc="-10" dirty="0">
                <a:latin typeface="Calibri"/>
                <a:cs typeface="Calibri"/>
              </a:rPr>
              <a:t>ingestion</a:t>
            </a:r>
            <a:r>
              <a:rPr lang="en-US" spc="132" dirty="0">
                <a:latin typeface="Calibri"/>
                <a:cs typeface="Calibri"/>
              </a:rPr>
              <a:t> </a:t>
            </a:r>
            <a:r>
              <a:rPr lang="en-US" spc="-15" dirty="0">
                <a:latin typeface="Calibri"/>
                <a:cs typeface="Calibri"/>
              </a:rPr>
              <a:t>performance.</a:t>
            </a:r>
            <a:endParaRPr lang="en-US" dirty="0">
              <a:latin typeface="Calibri"/>
              <a:cs typeface="Calibri"/>
            </a:endParaRPr>
          </a:p>
          <a:p>
            <a:endParaRPr lang="en-US" dirty="0"/>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6524015"/>
          </a:xfrm>
        </p:spPr>
        <p:txBody>
          <a:bodyPr/>
          <a:lstStyle/>
          <a:p>
            <a:pPr>
              <a:lnSpc>
                <a:spcPct val="100000"/>
              </a:lnSpc>
            </a:pPr>
            <a:r>
              <a:rPr lang="en-US" sz="2800" dirty="0"/>
              <a:t>Indexing</a:t>
            </a:r>
          </a:p>
          <a:p>
            <a:pPr>
              <a:lnSpc>
                <a:spcPct val="100000"/>
              </a:lnSpc>
            </a:pPr>
            <a:endParaRPr lang="en-US" sz="2800" dirty="0"/>
          </a:p>
          <a:p>
            <a:pPr>
              <a:lnSpc>
                <a:spcPct val="100000"/>
              </a:lnSpc>
            </a:pPr>
            <a:r>
              <a:rPr lang="en-US" sz="2800" b="1" dirty="0"/>
              <a:t>Use Heap tables</a:t>
            </a:r>
          </a:p>
          <a:p>
            <a:pPr>
              <a:lnSpc>
                <a:spcPct val="100000"/>
              </a:lnSpc>
            </a:pPr>
            <a:r>
              <a:rPr lang="en-US" sz="2800" b="1" dirty="0"/>
              <a:t>Speed load performance by staging data in heap tables and temporary tables prior to running transformations.</a:t>
            </a:r>
          </a:p>
          <a:p>
            <a:pPr>
              <a:lnSpc>
                <a:spcPct val="100000"/>
              </a:lnSpc>
            </a:pPr>
            <a:endParaRPr lang="en-US" sz="2800" b="1" dirty="0"/>
          </a:p>
          <a:p>
            <a:r>
              <a:rPr lang="en-US" sz="3137" spc="-10" dirty="0">
                <a:latin typeface="Calibri"/>
                <a:cs typeface="Calibri"/>
              </a:rPr>
              <a:t>Only </a:t>
            </a:r>
            <a:r>
              <a:rPr lang="en-US" sz="3137" spc="-5" dirty="0">
                <a:latin typeface="Calibri"/>
                <a:cs typeface="Calibri"/>
              </a:rPr>
              <a:t>load </a:t>
            </a:r>
            <a:r>
              <a:rPr lang="en-US" sz="3137" spc="-20" dirty="0">
                <a:latin typeface="Calibri"/>
                <a:cs typeface="Calibri"/>
              </a:rPr>
              <a:t>to </a:t>
            </a:r>
            <a:r>
              <a:rPr lang="en-US" sz="3137" spc="-5" dirty="0">
                <a:latin typeface="Calibri"/>
                <a:cs typeface="Calibri"/>
              </a:rPr>
              <a:t>a </a:t>
            </a:r>
            <a:r>
              <a:rPr lang="en-US" sz="3137" spc="-10" dirty="0">
                <a:latin typeface="Calibri"/>
                <a:cs typeface="Calibri"/>
              </a:rPr>
              <a:t>CCI </a:t>
            </a:r>
            <a:r>
              <a:rPr lang="en-US" sz="3137" spc="-15" dirty="0">
                <a:latin typeface="Calibri"/>
                <a:cs typeface="Calibri"/>
              </a:rPr>
              <a:t>table </a:t>
            </a:r>
            <a:r>
              <a:rPr lang="en-US" sz="3137" spc="-10" dirty="0">
                <a:latin typeface="Calibri"/>
                <a:cs typeface="Calibri"/>
              </a:rPr>
              <a:t>if </a:t>
            </a:r>
            <a:r>
              <a:rPr lang="en-US" sz="3137" spc="-5" dirty="0">
                <a:latin typeface="Calibri"/>
                <a:cs typeface="Calibri"/>
              </a:rPr>
              <a:t>the </a:t>
            </a:r>
            <a:r>
              <a:rPr lang="en-US" sz="3137" spc="-20" dirty="0">
                <a:latin typeface="Calibri"/>
                <a:cs typeface="Calibri"/>
              </a:rPr>
              <a:t>test </a:t>
            </a:r>
            <a:r>
              <a:rPr lang="en-US" sz="3137" spc="-15" dirty="0">
                <a:latin typeface="Calibri"/>
                <a:cs typeface="Calibri"/>
              </a:rPr>
              <a:t>requires </a:t>
            </a:r>
            <a:r>
              <a:rPr lang="en-US" sz="3137" spc="-5" dirty="0">
                <a:latin typeface="Calibri"/>
                <a:cs typeface="Calibri"/>
              </a:rPr>
              <a:t>a load </a:t>
            </a:r>
            <a:r>
              <a:rPr lang="en-US" sz="3137" spc="-20" dirty="0">
                <a:latin typeface="Calibri"/>
                <a:cs typeface="Calibri"/>
              </a:rPr>
              <a:t>to </a:t>
            </a:r>
            <a:r>
              <a:rPr lang="en-US" sz="3137" spc="-5" dirty="0">
                <a:latin typeface="Calibri"/>
                <a:cs typeface="Calibri"/>
              </a:rPr>
              <a:t>a </a:t>
            </a:r>
            <a:r>
              <a:rPr lang="en-US" sz="3137" spc="-10" dirty="0">
                <a:latin typeface="Calibri"/>
                <a:cs typeface="Calibri"/>
              </a:rPr>
              <a:t>single table,  </a:t>
            </a:r>
            <a:r>
              <a:rPr lang="en-US" sz="3137" spc="-5" dirty="0">
                <a:latin typeface="Calibri"/>
                <a:cs typeface="Calibri"/>
              </a:rPr>
              <a:t>then </a:t>
            </a:r>
            <a:r>
              <a:rPr lang="en-US" sz="3137" spc="-20" dirty="0">
                <a:latin typeface="Calibri"/>
                <a:cs typeface="Calibri"/>
              </a:rPr>
              <a:t>complex </a:t>
            </a:r>
            <a:r>
              <a:rPr lang="en-US" sz="3137" spc="-5" dirty="0">
                <a:latin typeface="Calibri"/>
                <a:cs typeface="Calibri"/>
              </a:rPr>
              <a:t>end-user </a:t>
            </a:r>
            <a:r>
              <a:rPr lang="en-US" sz="3137" spc="-10" dirty="0">
                <a:latin typeface="Calibri"/>
                <a:cs typeface="Calibri"/>
              </a:rPr>
              <a:t>queries </a:t>
            </a:r>
            <a:r>
              <a:rPr lang="en-US" sz="3137" spc="-15" dirty="0">
                <a:latin typeface="Calibri"/>
                <a:cs typeface="Calibri"/>
              </a:rPr>
              <a:t>against </a:t>
            </a:r>
            <a:r>
              <a:rPr lang="en-US" sz="3137" spc="-10" dirty="0">
                <a:latin typeface="Calibri"/>
                <a:cs typeface="Calibri"/>
              </a:rPr>
              <a:t>that</a:t>
            </a:r>
            <a:r>
              <a:rPr lang="en-US" sz="3137" spc="142" dirty="0">
                <a:latin typeface="Calibri"/>
                <a:cs typeface="Calibri"/>
              </a:rPr>
              <a:t> </a:t>
            </a:r>
            <a:r>
              <a:rPr lang="en-US" sz="3137" spc="-15" dirty="0">
                <a:latin typeface="Calibri"/>
                <a:cs typeface="Calibri"/>
              </a:rPr>
              <a:t>table.</a:t>
            </a:r>
            <a:endParaRPr lang="en-US" sz="3137"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t>Distribution</a:t>
            </a:r>
          </a:p>
          <a:p>
            <a:endParaRPr lang="en-US" sz="2353" dirty="0"/>
          </a:p>
          <a:p>
            <a:pPr marL="0" indent="0">
              <a:buNone/>
            </a:pPr>
            <a:r>
              <a:rPr lang="en-US" sz="2353" dirty="0"/>
              <a:t>Use Round Robin Distribution for: </a:t>
            </a:r>
          </a:p>
          <a:p>
            <a:r>
              <a:rPr lang="en-US" sz="2353" dirty="0"/>
              <a:t>Potentially useful tables created from raw input. </a:t>
            </a:r>
          </a:p>
          <a:p>
            <a:r>
              <a:rPr lang="en-US" sz="2353" dirty="0"/>
              <a:t>Temporary staging tables used in data preparation.</a:t>
            </a:r>
          </a:p>
          <a:p>
            <a:pPr marL="0" indent="0">
              <a:buNone/>
            </a:pPr>
            <a:endParaRPr lang="en-US" sz="2353" dirty="0"/>
          </a:p>
          <a:p>
            <a:pPr marL="0" indent="0">
              <a:buNone/>
            </a:pPr>
            <a:r>
              <a:rPr lang="en-US" sz="2353" dirty="0"/>
              <a:t>Other distribution considerations:</a:t>
            </a:r>
          </a:p>
          <a:p>
            <a:r>
              <a:rPr lang="en-US" sz="2353" dirty="0"/>
              <a:t>Never load to a REPLICATED table</a:t>
            </a:r>
          </a:p>
          <a:p>
            <a:r>
              <a:rPr lang="en-US" sz="2353" dirty="0"/>
              <a:t>Load to a ROUND_ROBIN table if the test is ONLY raw ingestion  performance, or if the table is very small</a:t>
            </a:r>
          </a:p>
          <a:p>
            <a:r>
              <a:rPr lang="en-US" sz="2353" dirty="0"/>
              <a:t>Load to a HASH table if the test is a pipeline with subsequent transformations using the loaded table</a:t>
            </a:r>
          </a:p>
          <a:p>
            <a:pPr marL="0" indent="0">
              <a:buNone/>
            </a:pPr>
            <a:endParaRPr lang="en-US" sz="2353" dirty="0"/>
          </a:p>
          <a:p>
            <a:endParaRPr lang="en-US" sz="2353" dirty="0"/>
          </a:p>
          <a:p>
            <a:endParaRPr lang="en-US" sz="2353" dirty="0"/>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dirty="0"/>
              <a:t>Ingest – Scaling to shorten duration</a:t>
            </a:r>
            <a:endParaRPr sz="4400" dirty="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VISUALIZE</a:t>
            </a:r>
            <a:endParaRPr lang="en-US" sz="2400"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TRANSFORM &amp; ENRICH</a:t>
            </a:r>
            <a:endParaRPr lang="en-US" sz="2400"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SERVE</a:t>
            </a:r>
            <a:endParaRPr lang="en-US" sz="2400"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VISUALIZE</a:t>
            </a:r>
            <a:endParaRPr lang="en-US" sz="2400"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TRANSFORM &amp; ENRICH</a:t>
            </a:r>
            <a:endParaRPr lang="en-US" sz="2400"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SERVE</a:t>
            </a:r>
            <a:endParaRPr lang="en-US" sz="2400" b="1" dirty="0">
              <a:solidFill>
                <a:schemeClr val="tx1">
                  <a:lumMod val="50000"/>
                  <a:lumOff val="50000"/>
                </a:schemeClr>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7860841" y="2873599"/>
            <a:ext cx="4203313" cy="1861879"/>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dirty="0">
              <a:solidFill>
                <a:schemeClr val="tx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30254"/>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ADLS Gen 2</a:t>
              </a:r>
            </a:p>
            <a:p>
              <a:pPr algn="ctr">
                <a:lnSpc>
                  <a:spcPct val="90000"/>
                </a:lnSpc>
                <a:spcAft>
                  <a:spcPts val="600"/>
                </a:spcAft>
              </a:pPr>
              <a:r>
                <a:rPr lang="en-US" sz="1200" dirty="0">
                  <a:gradFill>
                    <a:gsLst>
                      <a:gs pos="2917">
                        <a:schemeClr val="tx1"/>
                      </a:gs>
                      <a:gs pos="30000">
                        <a:schemeClr val="tx1"/>
                      </a:gs>
                    </a:gsLst>
                    <a:lin ang="5400000" scaled="0"/>
                  </a:gradFill>
                </a:rPr>
                <a:t>Storage Account</a:t>
              </a:r>
            </a:p>
            <a:p>
              <a:pPr algn="ctr">
                <a:lnSpc>
                  <a:spcPct val="90000"/>
                </a:lnSpc>
                <a:spcAft>
                  <a:spcPts val="600"/>
                </a:spcAft>
              </a:pPr>
              <a:r>
                <a:rPr lang="en-US" sz="1200" dirty="0">
                  <a:gradFill>
                    <a:gsLst>
                      <a:gs pos="2917">
                        <a:schemeClr val="tx1"/>
                      </a:gs>
                      <a:gs pos="30000">
                        <a:schemeClr val="tx1"/>
                      </a:gs>
                    </a:gsLst>
                    <a:lin ang="5400000" scaled="0"/>
                  </a:gradFill>
                </a:rPr>
                <a:t>Data Lake</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7860840" y="3279567"/>
            <a:ext cx="4203314" cy="2457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a:p>
              <a:pPr algn="ctr">
                <a:lnSpc>
                  <a:spcPct val="90000"/>
                </a:lnSpc>
                <a:spcAft>
                  <a:spcPts val="600"/>
                </a:spcAft>
              </a:pPr>
              <a:endParaRPr lang="en-US" sz="1200" dirty="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dirty="0">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44</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CSA07P</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Using notebooks to query SQL Pools and transform with open source modules.</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dirty="0"/>
              <a:t>Typical</a:t>
            </a:r>
            <a:r>
              <a:rPr spc="-25" dirty="0"/>
              <a:t> </a:t>
            </a:r>
            <a:r>
              <a:rPr lang="en-US" spc="-25" dirty="0"/>
              <a:t>Data </a:t>
            </a:r>
            <a:r>
              <a:rPr spc="-40" dirty="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dirty="0">
                <a:latin typeface="Calibri"/>
                <a:cs typeface="Calibri"/>
              </a:rPr>
              <a:t>Create </a:t>
            </a:r>
            <a:r>
              <a:rPr lang="en-US" spc="-25" dirty="0">
                <a:latin typeface="Calibri"/>
                <a:cs typeface="Calibri"/>
              </a:rPr>
              <a:t>persistent </a:t>
            </a:r>
            <a:r>
              <a:rPr lang="en-US" spc="-15" dirty="0">
                <a:latin typeface="Calibri"/>
                <a:cs typeface="Calibri"/>
              </a:rPr>
              <a:t>staging area </a:t>
            </a:r>
            <a:r>
              <a:rPr lang="en-US" spc="-5" dirty="0">
                <a:latin typeface="Calibri"/>
                <a:cs typeface="Calibri"/>
              </a:rPr>
              <a:t>/ </a:t>
            </a:r>
            <a:r>
              <a:rPr lang="en-US" spc="-20" dirty="0">
                <a:latin typeface="Calibri"/>
                <a:cs typeface="Calibri"/>
              </a:rPr>
              <a:t>data</a:t>
            </a:r>
            <a:r>
              <a:rPr lang="en-US" spc="95" dirty="0">
                <a:latin typeface="Calibri"/>
                <a:cs typeface="Calibri"/>
              </a:rPr>
              <a:t> </a:t>
            </a:r>
            <a:r>
              <a:rPr lang="en-US" spc="-10" dirty="0">
                <a:latin typeface="Calibri"/>
                <a:cs typeface="Calibri"/>
              </a:rPr>
              <a:t>vault</a:t>
            </a:r>
            <a:endParaRPr lang="en-US" dirty="0">
              <a:latin typeface="Calibri"/>
              <a:cs typeface="Calibri"/>
            </a:endParaRPr>
          </a:p>
          <a:p>
            <a:pPr marL="241254" indent="-229191">
              <a:spcBef>
                <a:spcPts val="674"/>
              </a:spcBef>
              <a:buFont typeface="Arial"/>
              <a:buChar char="•"/>
              <a:tabLst>
                <a:tab pos="241889" algn="l"/>
              </a:tabLst>
            </a:pPr>
            <a:r>
              <a:rPr lang="en-US" spc="-20" dirty="0">
                <a:latin typeface="Calibri"/>
                <a:cs typeface="Calibri"/>
              </a:rPr>
              <a:t>Standardize data from </a:t>
            </a:r>
            <a:r>
              <a:rPr lang="en-US" spc="-25" dirty="0">
                <a:latin typeface="Calibri"/>
                <a:cs typeface="Calibri"/>
              </a:rPr>
              <a:t>different</a:t>
            </a:r>
            <a:r>
              <a:rPr lang="en-US" spc="95" dirty="0">
                <a:latin typeface="Calibri"/>
                <a:cs typeface="Calibri"/>
              </a:rPr>
              <a:t> </a:t>
            </a:r>
            <a:r>
              <a:rPr lang="en-US" spc="-15" dirty="0">
                <a:latin typeface="Calibri"/>
                <a:cs typeface="Calibri"/>
              </a:rPr>
              <a:t>sources</a:t>
            </a:r>
            <a:endParaRPr lang="en-US" dirty="0">
              <a:latin typeface="Calibri"/>
              <a:cs typeface="Calibri"/>
            </a:endParaRPr>
          </a:p>
          <a:p>
            <a:pPr marL="241254" indent="-229191">
              <a:spcBef>
                <a:spcPts val="660"/>
              </a:spcBef>
              <a:buFont typeface="Arial"/>
              <a:buChar char="•"/>
              <a:tabLst>
                <a:tab pos="241889" algn="l"/>
              </a:tabLst>
            </a:pPr>
            <a:r>
              <a:rPr lang="en-US" spc="-20" dirty="0">
                <a:latin typeface="Calibri"/>
                <a:cs typeface="Calibri"/>
              </a:rPr>
              <a:t>Remove </a:t>
            </a:r>
            <a:r>
              <a:rPr lang="en-US" spc="-15" dirty="0">
                <a:latin typeface="Calibri"/>
                <a:cs typeface="Calibri"/>
              </a:rPr>
              <a:t>duplicate</a:t>
            </a:r>
            <a:r>
              <a:rPr lang="en-US" spc="30" dirty="0">
                <a:latin typeface="Calibri"/>
                <a:cs typeface="Calibri"/>
              </a:rPr>
              <a:t> </a:t>
            </a:r>
            <a:r>
              <a:rPr lang="en-US" spc="-25" dirty="0">
                <a:latin typeface="Calibri"/>
                <a:cs typeface="Calibri"/>
              </a:rPr>
              <a:t>rows</a:t>
            </a:r>
          </a:p>
          <a:p>
            <a:pPr marL="241254" indent="-229191">
              <a:spcBef>
                <a:spcPts val="660"/>
              </a:spcBef>
              <a:buFont typeface="Arial"/>
              <a:buChar char="•"/>
              <a:tabLst>
                <a:tab pos="241889" algn="l"/>
              </a:tabLst>
            </a:pPr>
            <a:r>
              <a:rPr lang="en-US" spc="-25" dirty="0">
                <a:latin typeface="Calibri"/>
                <a:cs typeface="Calibri"/>
              </a:rPr>
              <a:t>Impute missing values</a:t>
            </a:r>
            <a:endParaRPr lang="en-US" dirty="0">
              <a:latin typeface="Calibri"/>
              <a:cs typeface="Calibri"/>
            </a:endParaRPr>
          </a:p>
          <a:p>
            <a:pPr marL="241254" indent="-229191">
              <a:spcBef>
                <a:spcPts val="660"/>
              </a:spcBef>
              <a:buFont typeface="Arial"/>
              <a:buChar char="•"/>
              <a:tabLst>
                <a:tab pos="241889" algn="l"/>
              </a:tabLst>
            </a:pPr>
            <a:r>
              <a:rPr lang="en-US" spc="-15" dirty="0">
                <a:latin typeface="Calibri"/>
                <a:cs typeface="Calibri"/>
              </a:rPr>
              <a:t>Calculate </a:t>
            </a:r>
            <a:r>
              <a:rPr lang="en-US" spc="-10" dirty="0">
                <a:latin typeface="Calibri"/>
                <a:cs typeface="Calibri"/>
              </a:rPr>
              <a:t>derived</a:t>
            </a:r>
            <a:r>
              <a:rPr lang="en-US" spc="15" dirty="0">
                <a:latin typeface="Calibri"/>
                <a:cs typeface="Calibri"/>
              </a:rPr>
              <a:t> </a:t>
            </a:r>
            <a:r>
              <a:rPr lang="en-US" spc="-10" dirty="0">
                <a:latin typeface="Calibri"/>
                <a:cs typeface="Calibri"/>
              </a:rPr>
              <a:t>values</a:t>
            </a:r>
            <a:endParaRPr lang="en-US" dirty="0">
              <a:latin typeface="Calibri"/>
              <a:cs typeface="Calibri"/>
            </a:endParaRPr>
          </a:p>
          <a:p>
            <a:pPr marL="241254" indent="-229191">
              <a:spcBef>
                <a:spcPts val="674"/>
              </a:spcBef>
              <a:buFont typeface="Arial"/>
              <a:buChar char="•"/>
              <a:tabLst>
                <a:tab pos="241889" algn="l"/>
              </a:tabLst>
            </a:pPr>
            <a:r>
              <a:rPr lang="en-US" spc="-15" dirty="0">
                <a:latin typeface="Calibri"/>
                <a:cs typeface="Calibri"/>
              </a:rPr>
              <a:t>Prepare </a:t>
            </a:r>
            <a:r>
              <a:rPr lang="en-US" spc="-20" dirty="0">
                <a:latin typeface="Calibri"/>
                <a:cs typeface="Calibri"/>
              </a:rPr>
              <a:t>data </a:t>
            </a:r>
            <a:r>
              <a:rPr lang="en-US" spc="-25" dirty="0">
                <a:latin typeface="Calibri"/>
                <a:cs typeface="Calibri"/>
              </a:rPr>
              <a:t>for </a:t>
            </a:r>
            <a:r>
              <a:rPr lang="en-US" spc="-15" dirty="0">
                <a:latin typeface="Calibri"/>
                <a:cs typeface="Calibri"/>
              </a:rPr>
              <a:t>facts </a:t>
            </a:r>
            <a:r>
              <a:rPr lang="en-US" spc="-5" dirty="0">
                <a:latin typeface="Calibri"/>
                <a:cs typeface="Calibri"/>
              </a:rPr>
              <a:t>and</a:t>
            </a:r>
            <a:r>
              <a:rPr lang="en-US" spc="85"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dirty="0"/>
              <a:t>ETL </a:t>
            </a:r>
            <a:r>
              <a:rPr spc="-15" dirty="0"/>
              <a:t>vs</a:t>
            </a:r>
            <a:r>
              <a:rPr spc="-70" dirty="0"/>
              <a:t> </a:t>
            </a:r>
            <a:r>
              <a:rPr spc="-110" dirty="0"/>
              <a:t>ELT</a:t>
            </a:r>
          </a:p>
        </p:txBody>
      </p:sp>
      <p:sp>
        <p:nvSpPr>
          <p:cNvPr id="4" name="Text Placeholder 3">
            <a:extLst>
              <a:ext uri="{FF2B5EF4-FFF2-40B4-BE49-F238E27FC236}">
                <a16:creationId xmlns:a16="http://schemas.microsoft.com/office/drawing/2014/main" id="{F93668AE-D990-4FAE-9E1D-DF12B18F599E}"/>
              </a:ext>
            </a:extLst>
          </p:cNvPr>
          <p:cNvSpPr>
            <a:spLocks noGrp="1"/>
          </p:cNvSpPr>
          <p:nvPr>
            <p:ph type="body" sz="quarter" idx="10"/>
          </p:nvPr>
        </p:nvSpPr>
        <p:spPr>
          <a:xfrm>
            <a:off x="584201" y="1435780"/>
            <a:ext cx="11018520" cy="3442033"/>
          </a:xfrm>
        </p:spPr>
        <p:txBody>
          <a:bodyPr/>
          <a:lstStyle/>
          <a:p>
            <a:pPr marL="241254" marR="277442" indent="-229191">
              <a:lnSpc>
                <a:spcPct val="90000"/>
              </a:lnSpc>
              <a:spcBef>
                <a:spcPts val="430"/>
              </a:spcBef>
              <a:buFont typeface="Arial"/>
              <a:buChar char="•"/>
              <a:tabLst>
                <a:tab pos="241889" algn="l"/>
              </a:tabLst>
            </a:pPr>
            <a:r>
              <a:rPr lang="en-US" spc="-5" dirty="0">
                <a:latin typeface="Calibri"/>
                <a:cs typeface="Calibri"/>
              </a:rPr>
              <a:t>ETL </a:t>
            </a:r>
            <a:r>
              <a:rPr lang="en-US" spc="-20" dirty="0">
                <a:latin typeface="Calibri"/>
                <a:cs typeface="Calibri"/>
              </a:rPr>
              <a:t>transforms </a:t>
            </a:r>
            <a:r>
              <a:rPr lang="en-US" spc="-5" dirty="0">
                <a:latin typeface="Calibri"/>
                <a:cs typeface="Calibri"/>
              </a:rPr>
              <a:t>the </a:t>
            </a:r>
            <a:r>
              <a:rPr lang="en-US" spc="-20" dirty="0">
                <a:latin typeface="Calibri"/>
                <a:cs typeface="Calibri"/>
              </a:rPr>
              <a:t>data </a:t>
            </a:r>
            <a:r>
              <a:rPr lang="en-US" spc="-10" dirty="0">
                <a:latin typeface="Calibri"/>
                <a:cs typeface="Calibri"/>
              </a:rPr>
              <a:t>outside </a:t>
            </a:r>
            <a:r>
              <a:rPr lang="en-US" spc="-5" dirty="0">
                <a:latin typeface="Calibri"/>
                <a:cs typeface="Calibri"/>
              </a:rPr>
              <a:t>the </a:t>
            </a:r>
            <a:r>
              <a:rPr lang="en-US" spc="-10" dirty="0">
                <a:latin typeface="Calibri"/>
                <a:cs typeface="Calibri"/>
              </a:rPr>
              <a:t>warehouse. </a:t>
            </a:r>
            <a:r>
              <a:rPr lang="en-US" spc="-5" dirty="0">
                <a:latin typeface="Calibri"/>
                <a:cs typeface="Calibri"/>
              </a:rPr>
              <a:t>If </a:t>
            </a:r>
            <a:r>
              <a:rPr lang="en-US" spc="-20" dirty="0">
                <a:latin typeface="Calibri"/>
                <a:cs typeface="Calibri"/>
              </a:rPr>
              <a:t>transformations  </a:t>
            </a:r>
            <a:r>
              <a:rPr lang="en-US" spc="-10" dirty="0">
                <a:latin typeface="Calibri"/>
                <a:cs typeface="Calibri"/>
              </a:rPr>
              <a:t>depend </a:t>
            </a:r>
            <a:r>
              <a:rPr lang="en-US" spc="-5" dirty="0">
                <a:latin typeface="Calibri"/>
                <a:cs typeface="Calibri"/>
              </a:rPr>
              <a:t>on </a:t>
            </a:r>
            <a:r>
              <a:rPr lang="en-US" spc="-20" dirty="0">
                <a:latin typeface="Calibri"/>
                <a:cs typeface="Calibri"/>
              </a:rPr>
              <a:t>data </a:t>
            </a:r>
            <a:r>
              <a:rPr lang="en-US" spc="-5" dirty="0">
                <a:latin typeface="Calibri"/>
                <a:cs typeface="Calibri"/>
              </a:rPr>
              <a:t>in the </a:t>
            </a:r>
            <a:r>
              <a:rPr lang="en-US" spc="-10" dirty="0">
                <a:latin typeface="Calibri"/>
                <a:cs typeface="Calibri"/>
              </a:rPr>
              <a:t>warehouse, </a:t>
            </a:r>
            <a:r>
              <a:rPr lang="en-US" spc="-5" dirty="0">
                <a:latin typeface="Calibri"/>
                <a:cs typeface="Calibri"/>
              </a:rPr>
              <a:t>the time </a:t>
            </a:r>
            <a:r>
              <a:rPr lang="en-US" spc="-15" dirty="0">
                <a:latin typeface="Calibri"/>
                <a:cs typeface="Calibri"/>
              </a:rPr>
              <a:t>to move </a:t>
            </a:r>
            <a:r>
              <a:rPr lang="en-US" spc="-20" dirty="0">
                <a:latin typeface="Calibri"/>
                <a:cs typeface="Calibri"/>
              </a:rPr>
              <a:t>data to </a:t>
            </a:r>
            <a:r>
              <a:rPr lang="en-US" spc="-5" dirty="0">
                <a:latin typeface="Calibri"/>
                <a:cs typeface="Calibri"/>
              </a:rPr>
              <a:t>the ETL  </a:t>
            </a:r>
            <a:r>
              <a:rPr lang="en-US" spc="-15" dirty="0">
                <a:latin typeface="Calibri"/>
                <a:cs typeface="Calibri"/>
              </a:rPr>
              <a:t>process </a:t>
            </a:r>
            <a:r>
              <a:rPr lang="en-US" spc="-10" dirty="0">
                <a:latin typeface="Calibri"/>
                <a:cs typeface="Calibri"/>
              </a:rPr>
              <a:t>can </a:t>
            </a:r>
            <a:r>
              <a:rPr lang="en-US" spc="-5" dirty="0">
                <a:latin typeface="Calibri"/>
                <a:cs typeface="Calibri"/>
              </a:rPr>
              <a:t>be </a:t>
            </a:r>
            <a:r>
              <a:rPr lang="en-US" spc="-45" dirty="0">
                <a:latin typeface="Calibri"/>
                <a:cs typeface="Calibri"/>
              </a:rPr>
              <a:t>slow. </a:t>
            </a:r>
            <a:r>
              <a:rPr lang="en-US" spc="-30" dirty="0">
                <a:latin typeface="Calibri"/>
                <a:cs typeface="Calibri"/>
              </a:rPr>
              <a:t>Transformations </a:t>
            </a:r>
            <a:r>
              <a:rPr lang="en-US" spc="-20" dirty="0">
                <a:latin typeface="Calibri"/>
                <a:cs typeface="Calibri"/>
              </a:rPr>
              <a:t>are </a:t>
            </a:r>
            <a:r>
              <a:rPr lang="en-US" spc="-15" dirty="0">
                <a:latin typeface="Calibri"/>
                <a:cs typeface="Calibri"/>
              </a:rPr>
              <a:t>written </a:t>
            </a:r>
            <a:r>
              <a:rPr lang="en-US" spc="-5" dirty="0">
                <a:latin typeface="Calibri"/>
                <a:cs typeface="Calibri"/>
              </a:rPr>
              <a:t>in the language </a:t>
            </a:r>
            <a:r>
              <a:rPr lang="en-US" spc="-10" dirty="0">
                <a:latin typeface="Calibri"/>
                <a:cs typeface="Calibri"/>
              </a:rPr>
              <a:t>of  </a:t>
            </a:r>
            <a:r>
              <a:rPr lang="en-US" spc="-5" dirty="0">
                <a:latin typeface="Calibri"/>
                <a:cs typeface="Calibri"/>
              </a:rPr>
              <a:t>the ETL</a:t>
            </a:r>
            <a:r>
              <a:rPr lang="en-US" dirty="0">
                <a:latin typeface="Calibri"/>
                <a:cs typeface="Calibri"/>
              </a:rPr>
              <a:t> </a:t>
            </a:r>
            <a:r>
              <a:rPr lang="en-US" spc="-15" dirty="0">
                <a:latin typeface="Calibri"/>
                <a:cs typeface="Calibri"/>
              </a:rPr>
              <a:t>tool.</a:t>
            </a:r>
            <a:endParaRPr lang="en-US" dirty="0">
              <a:latin typeface="Calibri"/>
              <a:cs typeface="Calibri"/>
            </a:endParaRPr>
          </a:p>
          <a:p>
            <a:pPr marL="241254" marR="5079" indent="-229191">
              <a:lnSpc>
                <a:spcPts val="3029"/>
              </a:lnSpc>
              <a:spcBef>
                <a:spcPts val="1050"/>
              </a:spcBef>
              <a:buFont typeface="Arial"/>
              <a:buChar char="•"/>
              <a:tabLst>
                <a:tab pos="241889" algn="l"/>
              </a:tabLst>
            </a:pPr>
            <a:r>
              <a:rPr lang="en-US" spc="-75" dirty="0">
                <a:latin typeface="Calibri"/>
                <a:cs typeface="Calibri"/>
              </a:rPr>
              <a:t>ELT </a:t>
            </a:r>
            <a:r>
              <a:rPr lang="en-US" spc="-20" dirty="0">
                <a:latin typeface="Calibri"/>
                <a:cs typeface="Calibri"/>
              </a:rPr>
              <a:t>transforms data </a:t>
            </a:r>
            <a:r>
              <a:rPr lang="en-US" spc="-10" dirty="0">
                <a:latin typeface="Calibri"/>
                <a:cs typeface="Calibri"/>
              </a:rPr>
              <a:t>within </a:t>
            </a:r>
            <a:r>
              <a:rPr lang="en-US" spc="-5" dirty="0">
                <a:latin typeface="Calibri"/>
                <a:cs typeface="Calibri"/>
              </a:rPr>
              <a:t>the </a:t>
            </a:r>
            <a:r>
              <a:rPr lang="en-US" spc="-10" dirty="0">
                <a:latin typeface="Calibri"/>
                <a:cs typeface="Calibri"/>
              </a:rPr>
              <a:t>warehouse. </a:t>
            </a:r>
            <a:r>
              <a:rPr lang="en-US" spc="-5" dirty="0">
                <a:latin typeface="Calibri"/>
                <a:cs typeface="Calibri"/>
              </a:rPr>
              <a:t>This </a:t>
            </a:r>
            <a:r>
              <a:rPr lang="en-US" spc="-15" dirty="0">
                <a:latin typeface="Calibri"/>
                <a:cs typeface="Calibri"/>
              </a:rPr>
              <a:t>requires </a:t>
            </a:r>
            <a:r>
              <a:rPr lang="en-US" spc="-5" dirty="0">
                <a:latin typeface="Calibri"/>
                <a:cs typeface="Calibri"/>
              </a:rPr>
              <a:t>all </a:t>
            </a:r>
            <a:r>
              <a:rPr lang="en-US" spc="-20" dirty="0">
                <a:latin typeface="Calibri"/>
                <a:cs typeface="Calibri"/>
              </a:rPr>
              <a:t>data </a:t>
            </a:r>
            <a:r>
              <a:rPr lang="en-US" spc="-15" dirty="0">
                <a:latin typeface="Calibri"/>
                <a:cs typeface="Calibri"/>
              </a:rPr>
              <a:t>to </a:t>
            </a:r>
            <a:r>
              <a:rPr lang="en-US" spc="-10" dirty="0">
                <a:latin typeface="Calibri"/>
                <a:cs typeface="Calibri"/>
              </a:rPr>
              <a:t>be  </a:t>
            </a:r>
            <a:r>
              <a:rPr lang="en-US" spc="-5" dirty="0">
                <a:latin typeface="Calibri"/>
                <a:cs typeface="Calibri"/>
              </a:rPr>
              <a:t>loaded </a:t>
            </a:r>
            <a:r>
              <a:rPr lang="en-US" spc="-15" dirty="0">
                <a:latin typeface="Calibri"/>
                <a:cs typeface="Calibri"/>
              </a:rPr>
              <a:t>to </a:t>
            </a:r>
            <a:r>
              <a:rPr lang="en-US" spc="-5" dirty="0">
                <a:latin typeface="Calibri"/>
                <a:cs typeface="Calibri"/>
              </a:rPr>
              <a:t>the </a:t>
            </a:r>
            <a:r>
              <a:rPr lang="en-US" spc="-20" dirty="0">
                <a:latin typeface="Calibri"/>
                <a:cs typeface="Calibri"/>
              </a:rPr>
              <a:t>DW </a:t>
            </a:r>
            <a:r>
              <a:rPr lang="en-US" spc="-30" dirty="0">
                <a:latin typeface="Calibri"/>
                <a:cs typeface="Calibri"/>
              </a:rPr>
              <a:t>before </a:t>
            </a:r>
            <a:r>
              <a:rPr lang="en-US" spc="-20" dirty="0">
                <a:latin typeface="Calibri"/>
                <a:cs typeface="Calibri"/>
              </a:rPr>
              <a:t>transformation. </a:t>
            </a:r>
            <a:r>
              <a:rPr lang="en-US" spc="-5" dirty="0">
                <a:latin typeface="Calibri"/>
                <a:cs typeface="Calibri"/>
              </a:rPr>
              <a:t>All </a:t>
            </a:r>
            <a:r>
              <a:rPr lang="en-US" spc="-20" dirty="0">
                <a:latin typeface="Calibri"/>
                <a:cs typeface="Calibri"/>
              </a:rPr>
              <a:t>transformations are  </a:t>
            </a:r>
            <a:r>
              <a:rPr lang="en-US" spc="-15" dirty="0">
                <a:latin typeface="Calibri"/>
                <a:cs typeface="Calibri"/>
              </a:rPr>
              <a:t>written </a:t>
            </a:r>
            <a:r>
              <a:rPr lang="en-US" spc="-5" dirty="0">
                <a:latin typeface="Calibri"/>
                <a:cs typeface="Calibri"/>
              </a:rPr>
              <a:t>in</a:t>
            </a:r>
            <a:r>
              <a:rPr lang="en-US" spc="10" dirty="0">
                <a:latin typeface="Calibri"/>
                <a:cs typeface="Calibri"/>
              </a:rPr>
              <a:t> </a:t>
            </a:r>
            <a:r>
              <a:rPr lang="en-US" spc="-10" dirty="0">
                <a:latin typeface="Calibri"/>
                <a:cs typeface="Calibri"/>
              </a:rPr>
              <a:t>SQL.</a:t>
            </a:r>
            <a:endParaRPr lang="en-US" dirty="0">
              <a:latin typeface="Calibri"/>
              <a:cs typeface="Calibri"/>
            </a:endParaRPr>
          </a:p>
          <a:p>
            <a:pPr marL="241254" indent="-229191">
              <a:spcBef>
                <a:spcPts val="605"/>
              </a:spcBef>
              <a:buFont typeface="Arial"/>
              <a:buChar char="•"/>
              <a:tabLst>
                <a:tab pos="241889" algn="l"/>
              </a:tabLst>
            </a:pPr>
            <a:r>
              <a:rPr lang="en-US" spc="-75" dirty="0">
                <a:latin typeface="Calibri"/>
                <a:cs typeface="Calibri"/>
              </a:rPr>
              <a:t>ELT </a:t>
            </a:r>
            <a:r>
              <a:rPr lang="en-US" spc="-10" dirty="0">
                <a:latin typeface="Calibri"/>
                <a:cs typeface="Calibri"/>
              </a:rPr>
              <a:t>is almost </a:t>
            </a:r>
            <a:r>
              <a:rPr lang="en-US" spc="-20" dirty="0">
                <a:latin typeface="Calibri"/>
                <a:cs typeface="Calibri"/>
              </a:rPr>
              <a:t>always </a:t>
            </a:r>
            <a:r>
              <a:rPr lang="en-US" spc="-25" dirty="0">
                <a:latin typeface="Calibri"/>
                <a:cs typeface="Calibri"/>
              </a:rPr>
              <a:t>faster </a:t>
            </a:r>
            <a:r>
              <a:rPr lang="en-US" spc="-5" dirty="0">
                <a:latin typeface="Calibri"/>
                <a:cs typeface="Calibri"/>
              </a:rPr>
              <a:t>than</a:t>
            </a:r>
            <a:r>
              <a:rPr lang="en-US" spc="165" dirty="0">
                <a:latin typeface="Calibri"/>
                <a:cs typeface="Calibri"/>
              </a:rPr>
              <a:t> </a:t>
            </a:r>
            <a:r>
              <a:rPr lang="en-US" spc="-10" dirty="0">
                <a:latin typeface="Calibri"/>
                <a:cs typeface="Calibri"/>
              </a:rPr>
              <a:t>ETL.</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dirty="0"/>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Navigating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800" dirty="0">
                <a:solidFill>
                  <a:schemeClr val="tx1"/>
                </a:solidFill>
              </a:rPr>
              <a:t>Browse Azure Data Lake Storage Gen2 accounts and filesystems – navigate through folders to see data</a:t>
            </a:r>
            <a:endParaRPr lang="en-US" sz="1600" dirty="0">
              <a:solidFill>
                <a:schemeClr val="tx1"/>
              </a:solidFill>
            </a:endParaRPr>
          </a:p>
        </p:txBody>
      </p:sp>
      <p:pic>
        <p:nvPicPr>
          <p:cNvPr id="4" name="Picture 3">
            <a:extLst>
              <a:ext uri="{FF2B5EF4-FFF2-40B4-BE49-F238E27FC236}">
                <a16:creationId xmlns:a16="http://schemas.microsoft.com/office/drawing/2014/main" id="{854D9DD9-A78F-48FA-A430-76DF756B3008}"/>
              </a:ext>
            </a:extLst>
          </p:cNvPr>
          <p:cNvPicPr>
            <a:picLocks noChangeAspect="1"/>
          </p:cNvPicPr>
          <p:nvPr/>
        </p:nvPicPr>
        <p:blipFill rotWithShape="1">
          <a:blip r:embed="rId2"/>
          <a:srcRect t="10972" b="6596"/>
          <a:stretch/>
        </p:blipFill>
        <p:spPr>
          <a:xfrm>
            <a:off x="2030495" y="1742158"/>
            <a:ext cx="9869416" cy="4809295"/>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13E61F6C-A33C-4D21-8341-2A2104F4AFAE}"/>
              </a:ext>
            </a:extLst>
          </p:cNvPr>
          <p:cNvSpPr/>
          <p:nvPr/>
        </p:nvSpPr>
        <p:spPr bwMode="auto">
          <a:xfrm>
            <a:off x="4229363" y="3309955"/>
            <a:ext cx="1866635" cy="238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4229363" y="4370313"/>
            <a:ext cx="1866635" cy="238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77054" y="3198200"/>
            <a:ext cx="1752475" cy="464933"/>
          </a:xfrm>
          <a:prstGeom prst="rect">
            <a:avLst/>
          </a:prstGeom>
          <a:noFill/>
        </p:spPr>
        <p:txBody>
          <a:bodyPr wrap="none" lIns="182854" tIns="146284" rIns="182854" bIns="146284" rtlCol="0">
            <a:spAutoFit/>
          </a:bodyPr>
          <a:lstStyle/>
          <a:p>
            <a:pPr>
              <a:lnSpc>
                <a:spcPct val="90000"/>
              </a:lnSpc>
              <a:spcAft>
                <a:spcPts val="600"/>
              </a:spcAft>
            </a:pPr>
            <a:r>
              <a:rPr lang="en-US" sz="1200" dirty="0">
                <a:solidFill>
                  <a:srgbClr val="FF0000"/>
                </a:solidFill>
              </a:rPr>
              <a:t>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81788" y="4258558"/>
            <a:ext cx="1834600" cy="461625"/>
          </a:xfrm>
          <a:prstGeom prst="rect">
            <a:avLst/>
          </a:prstGeom>
          <a:noFill/>
        </p:spPr>
        <p:txBody>
          <a:bodyPr wrap="square" lIns="182854" tIns="146284" rIns="182854" bIns="14628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1829530" y="3429001"/>
            <a:ext cx="2399833" cy="166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1916388" y="4489358"/>
            <a:ext cx="2312975" cy="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8294866" y="2908429"/>
            <a:ext cx="1160385" cy="350815"/>
          </a:xfrm>
          <a:prstGeom prst="rect">
            <a:avLst/>
          </a:prstGeom>
          <a:noFill/>
        </p:spPr>
        <p:txBody>
          <a:bodyPr wrap="square" lIns="182854" tIns="91427" rIns="182854" bIns="91427" rtlCol="0">
            <a:spAutoFit/>
          </a:bodyPr>
          <a:lstStyle/>
          <a:p>
            <a:pPr>
              <a:lnSpc>
                <a:spcPct val="90000"/>
              </a:lnSpc>
              <a:spcAft>
                <a:spcPts val="600"/>
              </a:spcAft>
            </a:pPr>
            <a:r>
              <a:rPr lang="en-US" sz="1200" dirty="0" err="1">
                <a:solidFill>
                  <a:srgbClr val="FF0000"/>
                </a:solidFill>
              </a:rPr>
              <a:t>Filepath</a:t>
            </a:r>
            <a:endParaRPr lang="en-US" sz="1200" dirty="0">
              <a:solidFill>
                <a:srgbClr val="FF0000"/>
              </a:solidFill>
            </a:endParaRP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7076935" y="2981390"/>
            <a:ext cx="1104745" cy="3156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2016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dirty="0"/>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800" dirty="0">
                <a:solidFill>
                  <a:schemeClr val="tx1"/>
                </a:solidFill>
              </a:rPr>
              <a:t>Preview a sample of your data </a:t>
            </a:r>
            <a:endParaRPr lang="en-US" sz="1600"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dirty="0"/>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a:t>
            </a:r>
            <a:r>
              <a:rPr lang="en-US" sz="1600" dirty="0" err="1">
                <a:solidFill>
                  <a:schemeClr val="tx1"/>
                </a:solidFill>
              </a:rPr>
              <a:t>PySpark</a:t>
            </a:r>
            <a:r>
              <a:rPr lang="en-US" sz="1600"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E89A4-3C18-4C06-839F-36D558ADC095}"/>
              </a:ext>
            </a:extLst>
          </p:cNvPr>
          <p:cNvPicPr>
            <a:picLocks noChangeAspect="1"/>
          </p:cNvPicPr>
          <p:nvPr/>
        </p:nvPicPr>
        <p:blipFill>
          <a:blip r:embed="rId2"/>
          <a:stretch>
            <a:fillRect/>
          </a:stretch>
        </p:blipFill>
        <p:spPr>
          <a:xfrm>
            <a:off x="743710" y="2785948"/>
            <a:ext cx="6795303" cy="3198691"/>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358848" cy="757914"/>
          </a:xfrm>
        </p:spPr>
        <p:txBody>
          <a:bodyPr/>
          <a:lstStyle/>
          <a:p>
            <a:r>
              <a:rPr lang="en-US" dirty="0"/>
              <a:t>Multiple file selections supported</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477456"/>
            <a:ext cx="10292988" cy="1267403"/>
          </a:xfrm>
        </p:spPr>
        <p:txBody>
          <a:bodyPr/>
          <a:lstStyle/>
          <a:p>
            <a:r>
              <a:rPr lang="en-US" sz="1600" dirty="0">
                <a:solidFill>
                  <a:schemeClr val="tx1"/>
                </a:solidFill>
              </a:rPr>
              <a:t>SQL Script from Multiple files</a:t>
            </a:r>
          </a:p>
          <a:p>
            <a:r>
              <a:rPr lang="en-US" sz="1600" dirty="0">
                <a:solidFill>
                  <a:schemeClr val="tx1"/>
                </a:solidFill>
              </a:rPr>
              <a:t>Multi-select of files generates a SQL script that analyzes all those files together</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4520180" y="5122265"/>
            <a:ext cx="751733" cy="167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5271913" y="4385293"/>
            <a:ext cx="824085" cy="82093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1" name="Picture 10">
            <a:extLst>
              <a:ext uri="{FF2B5EF4-FFF2-40B4-BE49-F238E27FC236}">
                <a16:creationId xmlns:a16="http://schemas.microsoft.com/office/drawing/2014/main" id="{811FBB32-5A11-4547-BA8A-C43129800343}"/>
              </a:ext>
            </a:extLst>
          </p:cNvPr>
          <p:cNvPicPr>
            <a:picLocks noChangeAspect="1"/>
          </p:cNvPicPr>
          <p:nvPr/>
        </p:nvPicPr>
        <p:blipFill>
          <a:blip r:embed="rId3"/>
          <a:stretch>
            <a:fillRect/>
          </a:stretch>
        </p:blipFill>
        <p:spPr>
          <a:xfrm>
            <a:off x="6096000" y="2942871"/>
            <a:ext cx="5565487" cy="2884843"/>
          </a:xfrm>
          <a:prstGeom prst="rect">
            <a:avLst/>
          </a:prstGeom>
          <a:ln>
            <a:solidFill>
              <a:schemeClr val="bg2">
                <a:lumMod val="50000"/>
              </a:schemeClr>
            </a:solidFill>
          </a:ln>
        </p:spPr>
      </p:pic>
    </p:spTree>
    <p:extLst>
      <p:ext uri="{BB962C8B-B14F-4D97-AF65-F5344CB8AC3E}">
        <p14:creationId xmlns:p14="http://schemas.microsoft.com/office/powerpoint/2010/main" val="187243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227263"/>
            <a:ext cx="5423651" cy="465555"/>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1227263"/>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a:t>
            </a:r>
            <a:r>
              <a:rPr lang="en-US" sz="1600" dirty="0" err="1">
                <a:solidFill>
                  <a:schemeClr val="tx1"/>
                </a:solidFill>
              </a:rPr>
              <a:t>PySpark</a:t>
            </a:r>
            <a:r>
              <a:rPr lang="en-US" sz="1600" dirty="0">
                <a:solidFill>
                  <a:schemeClr val="tx1"/>
                </a:solidFill>
              </a:rPr>
              <a:t> code that makes it easy to load a SQL table into a Spark </a:t>
            </a:r>
            <a:r>
              <a:rPr lang="en-US" sz="1600" dirty="0" err="1">
                <a:solidFill>
                  <a:schemeClr val="tx1"/>
                </a:solidFill>
              </a:rPr>
              <a:t>dataframe</a:t>
            </a:r>
            <a:r>
              <a:rPr lang="en-US" sz="1600" dirty="0">
                <a:solidFill>
                  <a:schemeClr val="tx1"/>
                </a:solidFill>
              </a:rPr>
              <a:t>​</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603453"/>
          </a:xfrm>
        </p:spPr>
        <p:txBody>
          <a:bodyPr/>
          <a:lstStyle/>
          <a:p>
            <a:r>
              <a:rPr lang="en-US" dirty="0"/>
              <a:t>CSA03P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7229" y="1130240"/>
            <a:ext cx="4555476" cy="4962272"/>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provisioned SQL Pool or SQL On-demand</a:t>
            </a:r>
          </a:p>
          <a:p>
            <a:r>
              <a:rPr lang="en-US" sz="1600" dirty="0"/>
              <a:t>Publish individual SQL script or multiple SQL scripts through Publish all feature</a:t>
            </a:r>
          </a:p>
          <a:p>
            <a:r>
              <a:rPr lang="en-US" sz="1600" dirty="0"/>
              <a:t>Language support and </a:t>
            </a:r>
            <a:r>
              <a:rPr lang="en-US" sz="1600" dirty="0" err="1"/>
              <a:t>intellisense</a:t>
            </a:r>
            <a:endParaRPr lang="en-US" sz="1600" dirty="0"/>
          </a:p>
          <a:p>
            <a:endParaRPr lang="en-US" sz="1800" dirty="0">
              <a:solidFill>
                <a:schemeClr val="tx2"/>
              </a:solidFill>
              <a:latin typeface="+mj-lt"/>
            </a:endParaRPr>
          </a:p>
        </p:txBody>
      </p:sp>
      <p:pic>
        <p:nvPicPr>
          <p:cNvPr id="7" name="Picture 6" descr="A screenshot of a cell phone&#10;&#10;Description automatically generated">
            <a:extLst>
              <a:ext uri="{FF2B5EF4-FFF2-40B4-BE49-F238E27FC236}">
                <a16:creationId xmlns:a16="http://schemas.microsoft.com/office/drawing/2014/main" id="{09046EAD-EC47-4D5D-8637-57A49C7B3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072" y="699538"/>
            <a:ext cx="4429723" cy="2374750"/>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DEEE30C-81F5-4B67-985A-028D93D6C6B3}"/>
              </a:ext>
            </a:extLst>
          </p:cNvPr>
          <p:cNvPicPr>
            <a:picLocks noChangeAspect="1"/>
          </p:cNvPicPr>
          <p:nvPr/>
        </p:nvPicPr>
        <p:blipFill>
          <a:blip r:embed="rId3"/>
          <a:stretch>
            <a:fillRect/>
          </a:stretch>
        </p:blipFill>
        <p:spPr>
          <a:xfrm>
            <a:off x="5409073" y="3282637"/>
            <a:ext cx="6157040" cy="3464689"/>
          </a:xfrm>
          <a:prstGeom prst="rect">
            <a:avLst/>
          </a:prstGeom>
          <a:ln>
            <a:solidFill>
              <a:schemeClr val="bg2">
                <a:lumMod val="50000"/>
              </a:schemeClr>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7229" y="1130241"/>
            <a:ext cx="5555177" cy="950678"/>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838" y="2174102"/>
            <a:ext cx="6593183" cy="4460861"/>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588" y="4283896"/>
            <a:ext cx="4478834" cy="2365061"/>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972" y="4497203"/>
            <a:ext cx="247019" cy="247019"/>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839" y="4620713"/>
            <a:ext cx="2428106" cy="41981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945" y="4744222"/>
            <a:ext cx="963636"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69" y="685992"/>
            <a:ext cx="5914479" cy="3811211"/>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672" y="4620713"/>
            <a:ext cx="1306101" cy="147179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7230" y="1269270"/>
            <a:ext cx="4172975" cy="4823243"/>
          </a:xfrm>
        </p:spPr>
        <p:txBody>
          <a:bodyPr/>
          <a:lstStyle/>
          <a:p>
            <a:r>
              <a:rPr lang="en-US" sz="1800" dirty="0">
                <a:solidFill>
                  <a:schemeClr val="tx2"/>
                </a:solidFill>
                <a:latin typeface="+mj-lt"/>
              </a:rPr>
              <a:t>Notebooks</a:t>
            </a:r>
          </a:p>
          <a:p>
            <a:pPr>
              <a:spcAft>
                <a:spcPts val="600"/>
              </a:spcAft>
            </a:pPr>
            <a:r>
              <a:rPr lang="en-US" sz="1600" dirty="0"/>
              <a:t>Allows to write multiple languages in one notebook</a:t>
            </a:r>
          </a:p>
          <a:p>
            <a:pPr>
              <a:spcAft>
                <a:spcPts val="600"/>
              </a:spcAft>
            </a:pPr>
            <a:r>
              <a:rPr lang="en-US" sz="1600" dirty="0"/>
              <a:t>%%&lt;Name of language&gt; </a:t>
            </a:r>
          </a:p>
          <a:p>
            <a:pPr>
              <a:spcAft>
                <a:spcPts val="600"/>
              </a:spcAft>
            </a:pPr>
            <a:endParaRPr lang="en-US" sz="1600" dirty="0"/>
          </a:p>
          <a:p>
            <a:r>
              <a:rPr lang="en-US" sz="1600" dirty="0"/>
              <a:t>Offers use of temporary tables across languages</a:t>
            </a:r>
          </a:p>
          <a:p>
            <a:r>
              <a:rPr lang="en-US" sz="1600" dirty="0"/>
              <a:t>Language support for Syntax highlight, syntax error, syntax code completion, smart indent, code folding</a:t>
            </a:r>
          </a:p>
          <a:p>
            <a:r>
              <a:rPr lang="en-US" sz="1600" dirty="0"/>
              <a:t>Export results </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C790C9F8-ACA4-4BF2-BAF5-8699B700B1F6}"/>
              </a:ext>
            </a:extLst>
          </p:cNvPr>
          <p:cNvPicPr>
            <a:picLocks noChangeAspect="1"/>
          </p:cNvPicPr>
          <p:nvPr/>
        </p:nvPicPr>
        <p:blipFill rotWithShape="1">
          <a:blip r:embed="rId2"/>
          <a:srcRect t="13244"/>
          <a:stretch/>
        </p:blipFill>
        <p:spPr>
          <a:xfrm>
            <a:off x="4573203" y="1633112"/>
            <a:ext cx="7617932" cy="3748916"/>
          </a:xfrm>
          <a:prstGeom prst="rect">
            <a:avLst/>
          </a:prstGeom>
        </p:spPr>
      </p:pic>
      <p:pic>
        <p:nvPicPr>
          <p:cNvPr id="2" name="Picture 1">
            <a:extLst>
              <a:ext uri="{FF2B5EF4-FFF2-40B4-BE49-F238E27FC236}">
                <a16:creationId xmlns:a16="http://schemas.microsoft.com/office/drawing/2014/main" id="{A82C4AB4-A48F-4AC7-9039-CDB244DA0789}"/>
              </a:ext>
            </a:extLst>
          </p:cNvPr>
          <p:cNvPicPr>
            <a:picLocks noChangeAspect="1"/>
          </p:cNvPicPr>
          <p:nvPr/>
        </p:nvPicPr>
        <p:blipFill>
          <a:blip r:embed="rId3"/>
          <a:stretch>
            <a:fillRect/>
          </a:stretch>
        </p:blipFill>
        <p:spPr>
          <a:xfrm>
            <a:off x="10104097" y="4717173"/>
            <a:ext cx="1577038" cy="1875720"/>
          </a:xfrm>
          <a:prstGeom prst="rect">
            <a:avLst/>
          </a:prstGeom>
          <a:ln>
            <a:solidFill>
              <a:schemeClr val="bg2">
                <a:lumMod val="50000"/>
              </a:schemeClr>
            </a:solidFill>
          </a:ln>
        </p:spPr>
      </p:pic>
      <p:pic>
        <p:nvPicPr>
          <p:cNvPr id="7" name="Graphic 6" descr="Zoom in">
            <a:extLst>
              <a:ext uri="{FF2B5EF4-FFF2-40B4-BE49-F238E27FC236}">
                <a16:creationId xmlns:a16="http://schemas.microsoft.com/office/drawing/2014/main" id="{628177E3-6490-4693-8344-5A921E0F1A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6347" y="3920594"/>
            <a:ext cx="247019" cy="247019"/>
          </a:xfrm>
          <a:prstGeom prst="rect">
            <a:avLst/>
          </a:prstGeom>
        </p:spPr>
      </p:pic>
      <p:cxnSp>
        <p:nvCxnSpPr>
          <p:cNvPr id="9" name="Straight Arrow Connector 8">
            <a:extLst>
              <a:ext uri="{FF2B5EF4-FFF2-40B4-BE49-F238E27FC236}">
                <a16:creationId xmlns:a16="http://schemas.microsoft.com/office/drawing/2014/main" id="{53973F5D-CE37-473F-85AF-0E90734DA63E}"/>
              </a:ext>
            </a:extLst>
          </p:cNvPr>
          <p:cNvCxnSpPr>
            <a:endCxn id="2" idx="0"/>
          </p:cNvCxnSpPr>
          <p:nvPr/>
        </p:nvCxnSpPr>
        <p:spPr>
          <a:xfrm>
            <a:off x="10892616" y="3312384"/>
            <a:ext cx="0" cy="14047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117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050335-8B7B-4B6C-A007-F04C5386EAE0}"/>
              </a:ext>
            </a:extLst>
          </p:cNvPr>
          <p:cNvPicPr>
            <a:picLocks noChangeAspect="1"/>
          </p:cNvPicPr>
          <p:nvPr/>
        </p:nvPicPr>
        <p:blipFill>
          <a:blip r:embed="rId3"/>
          <a:stretch>
            <a:fillRect/>
          </a:stretch>
        </p:blipFill>
        <p:spPr>
          <a:xfrm>
            <a:off x="4438692" y="2351232"/>
            <a:ext cx="4197793" cy="4283731"/>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7985337" cy="757914"/>
          </a:xfrm>
        </p:spPr>
        <p:txBody>
          <a:bodyPr/>
          <a:lstStyle/>
          <a:p>
            <a:r>
              <a:rPr lang="en-US" dirty="0"/>
              <a:t>Transform with Notebooks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7230" y="1203504"/>
            <a:ext cx="6948632" cy="2038487"/>
          </a:xfrm>
        </p:spPr>
        <p:txBody>
          <a:bodyPr/>
          <a:lstStyle/>
          <a:p>
            <a:pPr>
              <a:lnSpc>
                <a:spcPct val="150000"/>
              </a:lnSpc>
            </a:pPr>
            <a:r>
              <a:rPr lang="en-US" sz="1800" dirty="0">
                <a:solidFill>
                  <a:schemeClr val="tx1"/>
                </a:solidFill>
              </a:rPr>
              <a:t>Configure session allows developers to control how many resources are devoted to running their notebook.</a:t>
            </a:r>
          </a:p>
          <a:p>
            <a:endParaRPr lang="en-US" sz="1800" dirty="0">
              <a:solidFill>
                <a:schemeClr val="tx1"/>
              </a:solidFill>
            </a:endParaRPr>
          </a:p>
          <a:p>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53973F5D-CE37-473F-85AF-0E90734DA63E}"/>
              </a:ext>
            </a:extLst>
          </p:cNvPr>
          <p:cNvCxnSpPr>
            <a:cxnSpLocks/>
            <a:stCxn id="13" idx="3"/>
          </p:cNvCxnSpPr>
          <p:nvPr/>
        </p:nvCxnSpPr>
        <p:spPr>
          <a:xfrm flipV="1">
            <a:off x="6096001" y="5746737"/>
            <a:ext cx="2796842" cy="75648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17BE2A7-C1AB-48B7-BB2A-3A02D92E19AA}"/>
              </a:ext>
            </a:extLst>
          </p:cNvPr>
          <p:cNvPicPr>
            <a:picLocks noChangeAspect="1"/>
          </p:cNvPicPr>
          <p:nvPr/>
        </p:nvPicPr>
        <p:blipFill>
          <a:blip r:embed="rId4"/>
          <a:stretch>
            <a:fillRect/>
          </a:stretch>
        </p:blipFill>
        <p:spPr>
          <a:xfrm>
            <a:off x="8892842" y="1263625"/>
            <a:ext cx="2990426" cy="5371338"/>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07E4113F-91BD-4DEF-9168-E579A12F971C}"/>
              </a:ext>
            </a:extLst>
          </p:cNvPr>
          <p:cNvSpPr/>
          <p:nvPr/>
        </p:nvSpPr>
        <p:spPr bwMode="auto">
          <a:xfrm>
            <a:off x="5153159" y="6301668"/>
            <a:ext cx="942841" cy="40310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4157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6790104" cy="757914"/>
          </a:xfrm>
        </p:spPr>
        <p:txBody>
          <a:bodyPr/>
          <a:lstStyle/>
          <a:p>
            <a:r>
              <a:rPr lang="en-US" dirty="0"/>
              <a:t>Transform with Notebooks (3)</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7230" y="1269270"/>
            <a:ext cx="3753156" cy="204311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11" name="Picture 10">
            <a:extLst>
              <a:ext uri="{FF2B5EF4-FFF2-40B4-BE49-F238E27FC236}">
                <a16:creationId xmlns:a16="http://schemas.microsoft.com/office/drawing/2014/main" id="{AC0745A4-F726-445B-A231-5A910482CAAD}"/>
              </a:ext>
            </a:extLst>
          </p:cNvPr>
          <p:cNvPicPr>
            <a:picLocks noChangeAspect="1"/>
          </p:cNvPicPr>
          <p:nvPr/>
        </p:nvPicPr>
        <p:blipFill>
          <a:blip r:embed="rId2"/>
          <a:stretch>
            <a:fillRect/>
          </a:stretch>
        </p:blipFill>
        <p:spPr>
          <a:xfrm>
            <a:off x="4387355" y="919684"/>
            <a:ext cx="7453460" cy="5715279"/>
          </a:xfrm>
          <a:prstGeom prst="rect">
            <a:avLst/>
          </a:prstGeom>
          <a:ln>
            <a:solidFill>
              <a:schemeClr val="bg2">
                <a:lumMod val="50000"/>
              </a:schemeClr>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9201462" cy="877415"/>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8055304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Transform with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31" y="1095625"/>
            <a:ext cx="8352496" cy="867624"/>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spTree>
    <p:extLst>
      <p:ext uri="{BB962C8B-B14F-4D97-AF65-F5344CB8AC3E}">
        <p14:creationId xmlns:p14="http://schemas.microsoft.com/office/powerpoint/2010/main" val="3352925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Transform with Data Flows (2)</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4230701" cy="5504722"/>
          </a:xfrm>
        </p:spPr>
        <p:txBody>
          <a:bodyPr/>
          <a:lstStyle/>
          <a:p>
            <a:pPr>
              <a:lnSpc>
                <a:spcPct val="150000"/>
              </a:lnSpc>
              <a:spcAft>
                <a:spcPts val="600"/>
              </a:spcAft>
            </a:pPr>
            <a:r>
              <a:rPr lang="en-US" sz="1800" b="1">
                <a:solidFill>
                  <a:schemeClr val="tx2"/>
                </a:solidFill>
                <a:latin typeface="+mj-lt"/>
              </a:rPr>
              <a:t>Overview</a:t>
            </a:r>
          </a:p>
          <a:p>
            <a:r>
              <a:rPr lang="en-US" sz="1600">
                <a:solidFill>
                  <a:schemeClr val="tx1"/>
                </a:solidFill>
                <a:cs typeface="Segoe UI" panose="020B0502040204020203" pitchFamily="34" charset="0"/>
              </a:rPr>
              <a:t>It offers data cleansing, transformation, aggregation, conversion, </a:t>
            </a:r>
            <a:r>
              <a:rPr lang="en-US" sz="1600" err="1">
                <a:solidFill>
                  <a:schemeClr val="tx1"/>
                </a:solidFill>
                <a:cs typeface="Segoe UI" panose="020B0502040204020203" pitchFamily="34" charset="0"/>
              </a:rPr>
              <a:t>etc</a:t>
            </a:r>
            <a:endParaRPr lang="en-US" sz="1600">
              <a:solidFill>
                <a:schemeClr val="tx1"/>
              </a:solidFill>
              <a:cs typeface="Segoe UI" panose="020B0502040204020203" pitchFamily="34" charset="0"/>
            </a:endParaRPr>
          </a:p>
          <a:p>
            <a:pPr>
              <a:lnSpc>
                <a:spcPct val="150000"/>
              </a:lnSpc>
              <a:spcAft>
                <a:spcPts val="600"/>
              </a:spcAft>
            </a:pPr>
            <a:r>
              <a:rPr lang="en-US" sz="1800" b="1">
                <a:solidFill>
                  <a:schemeClr val="tx2"/>
                </a:solidFill>
                <a:latin typeface="+mj-lt"/>
              </a:rPr>
              <a:t>Benefits</a:t>
            </a:r>
          </a:p>
          <a:p>
            <a:r>
              <a:rPr lang="en-US" sz="1600">
                <a:solidFill>
                  <a:schemeClr val="tx1"/>
                </a:solidFill>
                <a:cs typeface="Segoe UI" panose="020B0502040204020203" pitchFamily="34" charset="0"/>
              </a:rPr>
              <a:t>Cloud scale via Spark execution</a:t>
            </a:r>
          </a:p>
          <a:p>
            <a:r>
              <a:rPr lang="en-US" sz="1600">
                <a:solidFill>
                  <a:schemeClr val="tx1"/>
                </a:solidFill>
                <a:cs typeface="Segoe UI" panose="020B0502040204020203" pitchFamily="34" charset="0"/>
              </a:rPr>
              <a:t>Guided experience to easily build resilient data flows</a:t>
            </a:r>
          </a:p>
          <a:p>
            <a:r>
              <a:rPr lang="en-US" sz="1600">
                <a:solidFill>
                  <a:schemeClr val="tx1"/>
                </a:solidFill>
                <a:cs typeface="Segoe UI" panose="020B0502040204020203" pitchFamily="34" charset="0"/>
              </a:rPr>
              <a:t>Flexibility to transform data per user’s comfort</a:t>
            </a:r>
          </a:p>
          <a:p>
            <a:r>
              <a:rPr lang="en-US" sz="1600">
                <a:solidFill>
                  <a:schemeClr val="tx1"/>
                </a:solidFill>
                <a:cs typeface="Segoe UI" panose="020B0502040204020203" pitchFamily="34" charset="0"/>
              </a:rPr>
              <a:t>Monitor and manage dataflows from a single pane of glass</a:t>
            </a:r>
          </a:p>
          <a:p>
            <a:endParaRPr lang="en-US" sz="1800" b="1">
              <a:solidFill>
                <a:schemeClr val="tx1"/>
              </a:solidFill>
              <a:latin typeface="+mj-lt"/>
              <a:cs typeface="Segoe UI" panose="020B0502040204020203" pitchFamily="34" charset="0"/>
            </a:endParaRPr>
          </a:p>
          <a:p>
            <a:endParaRPr lang="en-US">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8426734" y="3429000"/>
            <a:ext cx="873584" cy="732196"/>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567" b="1">
                <a:gradFill>
                  <a:gsLst>
                    <a:gs pos="2917">
                      <a:srgbClr val="1A1A1A"/>
                    </a:gs>
                    <a:gs pos="30000">
                      <a:srgbClr val="1A1A1A"/>
                    </a:gs>
                  </a:gsLst>
                  <a:lin ang="5400000" scaled="0"/>
                </a:gradFill>
                <a:latin typeface="Segoe UI"/>
              </a:rPr>
              <a:t>… not </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5185409" y="3125733"/>
            <a:ext cx="3150638" cy="1797308"/>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9435335" y="2923970"/>
            <a:ext cx="2625189" cy="2142320"/>
          </a:xfrm>
          <a:prstGeom prst="rect">
            <a:avLst/>
          </a:prstGeom>
          <a:ln>
            <a:solidFill>
              <a:schemeClr val="bg2">
                <a:lumMod val="50000"/>
              </a:schemeClr>
            </a:solidFill>
          </a:ln>
          <a:effectLst/>
        </p:spPr>
      </p:pic>
    </p:spTree>
    <p:extLst>
      <p:ext uri="{BB962C8B-B14F-4D97-AF65-F5344CB8AC3E}">
        <p14:creationId xmlns:p14="http://schemas.microsoft.com/office/powerpoint/2010/main" val="20983779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1130241"/>
            <a:ext cx="5668770" cy="5504722"/>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provides T-SQL queries over high scale data in Azure Storage.</a:t>
            </a:r>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Serverless</a:t>
            </a:r>
          </a:p>
          <a:p>
            <a:pPr marL="0" lvl="1">
              <a:lnSpc>
                <a:spcPct val="110000"/>
              </a:lnSpc>
              <a:spcBef>
                <a:spcPts val="0"/>
              </a:spcBef>
              <a:spcAft>
                <a:spcPts val="600"/>
              </a:spcAft>
            </a:pPr>
            <a:r>
              <a:rPr lang="en-US" sz="1600" dirty="0"/>
              <a:t>No infrastructure </a:t>
            </a:r>
          </a:p>
          <a:p>
            <a:pPr marL="0" lvl="1">
              <a:lnSpc>
                <a:spcPct val="110000"/>
              </a:lnSpc>
              <a:spcBef>
                <a:spcPts val="0"/>
              </a:spcBef>
              <a:spcAft>
                <a:spcPts val="600"/>
              </a:spcAft>
            </a:pPr>
            <a:r>
              <a:rPr lang="en-US" sz="1600" dirty="0"/>
              <a:t>Pay only for query execution</a:t>
            </a:r>
          </a:p>
          <a:p>
            <a:pPr marL="0" lvl="1">
              <a:lnSpc>
                <a:spcPct val="110000"/>
              </a:lnSpc>
              <a:spcBef>
                <a:spcPts val="0"/>
              </a:spcBef>
              <a:spcAft>
                <a:spcPts val="600"/>
              </a:spcAft>
            </a:pPr>
            <a:r>
              <a:rPr lang="en-US" sz="1600" dirty="0"/>
              <a:t>No ETL </a:t>
            </a:r>
          </a:p>
          <a:p>
            <a:pPr marL="0" lvl="1">
              <a:lnSpc>
                <a:spcPct val="110000"/>
              </a:lnSpc>
              <a:spcBef>
                <a:spcPts val="0"/>
              </a:spcBef>
              <a:spcAft>
                <a:spcPts val="600"/>
              </a:spcAft>
            </a:pPr>
            <a:r>
              <a:rPr lang="en-US" sz="1600" dirty="0"/>
              <a:t>Offers security </a:t>
            </a:r>
          </a:p>
          <a:p>
            <a:pPr marL="0" lvl="1">
              <a:lnSpc>
                <a:spcPct val="110000"/>
              </a:lnSpc>
              <a:spcBef>
                <a:spcPts val="0"/>
              </a:spcBef>
              <a:spcAft>
                <a:spcPts val="600"/>
              </a:spcAft>
            </a:pPr>
            <a:r>
              <a:rPr lang="en-US" sz="1600" dirty="0"/>
              <a:t>Data integration with Databricks, HDInsight</a:t>
            </a:r>
          </a:p>
          <a:p>
            <a:pPr marL="0" lvl="1">
              <a:lnSpc>
                <a:spcPct val="110000"/>
              </a:lnSpc>
              <a:spcBef>
                <a:spcPts val="0"/>
              </a:spcBef>
              <a:spcAft>
                <a:spcPts val="600"/>
              </a:spcAft>
            </a:pPr>
            <a:r>
              <a:rPr lang="en-US" sz="1600" dirty="0"/>
              <a:t>T-SQL syntax to query data</a:t>
            </a:r>
          </a:p>
          <a:p>
            <a:pPr marL="0" lvl="1">
              <a:lnSpc>
                <a:spcPct val="110000"/>
              </a:lnSpc>
              <a:spcBef>
                <a:spcPts val="0"/>
              </a:spcBef>
              <a:spcAft>
                <a:spcPts val="600"/>
              </a:spcAft>
            </a:pPr>
            <a:r>
              <a:rPr lang="en-US" sz="1600" dirty="0"/>
              <a:t>Supports data in various formats (Parquet, CSV, JSON)</a:t>
            </a:r>
          </a:p>
          <a:p>
            <a:pPr marL="0" lvl="1">
              <a:lnSpc>
                <a:spcPct val="110000"/>
              </a:lnSpc>
              <a:spcBef>
                <a:spcPts val="0"/>
              </a:spcBef>
              <a:spcAft>
                <a:spcPts val="600"/>
              </a:spcAft>
            </a:pPr>
            <a:r>
              <a:rPr lang="en-US" sz="1600" dirty="0"/>
              <a:t>Support for BI ecosystem</a:t>
            </a:r>
          </a:p>
          <a:p>
            <a:pPr marL="0" lvl="1">
              <a:lnSpc>
                <a:spcPct val="110000"/>
              </a:lnSpc>
              <a:spcBef>
                <a:spcPts val="0"/>
              </a:spcBef>
              <a:spcAft>
                <a:spcPts val="600"/>
              </a:spcAft>
            </a:pP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5665571" y="2106328"/>
            <a:ext cx="6496411" cy="2468369"/>
            <a:chOff x="5665509" y="2106139"/>
            <a:chExt cx="6497333" cy="2468719"/>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510909"/>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1023037"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5632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70884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1261884"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51648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64670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flipV="1">
              <a:off x="8887297" y="2926821"/>
              <a:ext cx="1505860" cy="77503"/>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3004324"/>
              <a:ext cx="1506658" cy="46799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1074333" cy="44473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752403"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4062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44473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Orchestration</a:t>
            </a:r>
          </a:p>
          <a:p>
            <a:pPr marL="281677" lvl="1" indent="0">
              <a:buNone/>
            </a:pPr>
            <a:r>
              <a:rPr lang="en-US" sz="1765" dirty="0">
                <a:solidFill>
                  <a:schemeClr val="tx1"/>
                </a:solidFill>
              </a:rPr>
              <a:t>Synapse pipelines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Ingest files to tables</a:t>
            </a:r>
          </a:p>
          <a:p>
            <a:pPr marL="281677" lvl="1" indent="0">
              <a:buNone/>
            </a:pPr>
            <a:r>
              <a:rPr lang="en-US" sz="1765" dirty="0">
                <a:solidFill>
                  <a:schemeClr val="tx1"/>
                </a:solidFill>
              </a:rPr>
              <a:t>Copy versus CTAS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Best practices</a:t>
            </a:r>
          </a:p>
          <a:p>
            <a:pPr marL="281677" lvl="1" indent="0">
              <a:buNone/>
            </a:pPr>
            <a:r>
              <a:rPr lang="en-US" sz="1765" dirty="0">
                <a:solidFill>
                  <a:schemeClr val="tx1"/>
                </a:solidFill>
              </a:rPr>
              <a:t>Various ingest and storage best practices</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dirty="0"/>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800">
                <a:solidFill>
                  <a:schemeClr val="tx2"/>
                </a:solidFill>
                <a:latin typeface="+mj-lt"/>
              </a:rPr>
              <a:t>Overview</a:t>
            </a:r>
          </a:p>
          <a:p>
            <a:r>
              <a:rPr lang="en-US" sz="1600"/>
              <a:t>Uses OPENROWSET function to access data</a:t>
            </a:r>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Ability to read CSV File with</a:t>
            </a:r>
          </a:p>
          <a:p>
            <a:pPr>
              <a:lnSpc>
                <a:spcPct val="100000"/>
              </a:lnSpc>
              <a:spcAft>
                <a:spcPts val="600"/>
              </a:spcAft>
            </a:pPr>
            <a:r>
              <a:rPr lang="en-US" sz="1600"/>
              <a:t>- no header row, Windows style new line</a:t>
            </a:r>
          </a:p>
          <a:p>
            <a:pPr>
              <a:lnSpc>
                <a:spcPct val="100000"/>
              </a:lnSpc>
              <a:spcAft>
                <a:spcPts val="600"/>
              </a:spcAft>
            </a:pPr>
            <a:r>
              <a:rPr lang="en-US" sz="1600"/>
              <a:t>- no header row, Unix-style new line</a:t>
            </a:r>
          </a:p>
          <a:p>
            <a:pPr>
              <a:lnSpc>
                <a:spcPct val="100000"/>
              </a:lnSpc>
              <a:spcAft>
                <a:spcPts val="600"/>
              </a:spcAft>
            </a:pPr>
            <a:r>
              <a:rPr lang="en-US" sz="1600"/>
              <a:t>- header row, Unix-style new line</a:t>
            </a:r>
          </a:p>
          <a:p>
            <a:pPr>
              <a:lnSpc>
                <a:spcPct val="100000"/>
              </a:lnSpc>
              <a:spcAft>
                <a:spcPts val="600"/>
              </a:spcAft>
            </a:pPr>
            <a:r>
              <a:rPr lang="en-US" sz="1600"/>
              <a:t>- header row, Unix-style new line, quoted</a:t>
            </a:r>
          </a:p>
          <a:p>
            <a:pPr>
              <a:lnSpc>
                <a:spcPct val="100000"/>
              </a:lnSpc>
              <a:spcAft>
                <a:spcPts val="600"/>
              </a:spcAft>
            </a:pPr>
            <a:r>
              <a:rPr lang="en-US" sz="1600"/>
              <a:t>- header row, Unix-style new line, escape</a:t>
            </a:r>
          </a:p>
          <a:p>
            <a:pPr>
              <a:lnSpc>
                <a:spcPct val="100000"/>
              </a:lnSpc>
              <a:spcAft>
                <a:spcPts val="600"/>
              </a:spcAft>
            </a:pPr>
            <a:r>
              <a:rPr lang="en-US" sz="1600"/>
              <a:t>- header row, Unix-style new line, tab-delimited</a:t>
            </a:r>
          </a:p>
          <a:p>
            <a:pPr>
              <a:lnSpc>
                <a:spcPct val="100000"/>
              </a:lnSpc>
              <a:spcAft>
                <a:spcPts val="600"/>
              </a:spcAft>
            </a:pPr>
            <a:r>
              <a:rPr lang="en-US" sz="160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Tree>
    <p:extLst>
      <p:ext uri="{BB962C8B-B14F-4D97-AF65-F5344CB8AC3E}">
        <p14:creationId xmlns:p14="http://schemas.microsoft.com/office/powerpoint/2010/main" val="11498924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29" y="286974"/>
            <a:ext cx="10599107" cy="693979"/>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31" y="1344064"/>
            <a:ext cx="5555177" cy="414720"/>
          </a:xfrm>
        </p:spPr>
        <p:txBody>
          <a:bodyPr/>
          <a:lstStyle/>
          <a:p>
            <a:r>
              <a:rPr lang="en-US" sz="1600"/>
              <a:t>Read CSV file - header row, Unix-style new line</a:t>
            </a:r>
          </a:p>
        </p:txBody>
      </p:sp>
      <p:sp>
        <p:nvSpPr>
          <p:cNvPr id="6" name="Rectangle 5">
            <a:extLst>
              <a:ext uri="{FF2B5EF4-FFF2-40B4-BE49-F238E27FC236}">
                <a16:creationId xmlns:a16="http://schemas.microsoft.com/office/drawing/2014/main" id="{849A4E53-4D3A-4A60-B1E7-3DC8F1787A15}"/>
              </a:ext>
            </a:extLst>
          </p:cNvPr>
          <p:cNvSpPr/>
          <p:nvPr/>
        </p:nvSpPr>
        <p:spPr>
          <a:xfrm>
            <a:off x="427231" y="1758785"/>
            <a:ext cx="5782365" cy="3231654"/>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a:t>
            </a:r>
            <a:r>
              <a:rPr lang="en-US" sz="1200" dirty="0" err="1">
                <a:solidFill>
                  <a:srgbClr val="A31515"/>
                </a:solidFill>
                <a:latin typeface="Calibri" panose="020F0502020204030204" pitchFamily="34" charset="0"/>
                <a:cs typeface="Calibri" panose="020F0502020204030204" pitchFamily="34" charset="0"/>
              </a:rPr>
              <a:t>unix</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hdr</a:t>
            </a:r>
            <a:r>
              <a:rPr lang="en-US" sz="1200" dirty="0">
                <a:solidFill>
                  <a:srgbClr val="A31515"/>
                </a:solidFill>
                <a:latin typeface="Calibri" panose="020F0502020204030204" pitchFamily="34" charset="0"/>
                <a:cs typeface="Calibri" panose="020F0502020204030204" pitchFamily="34" charset="0"/>
              </a:rPr>
              <a:t>/population.csv'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'0x0a'</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427231" y="5240506"/>
            <a:ext cx="3190422" cy="561895"/>
          </a:xfrm>
          <a:prstGeom prst="rect">
            <a:avLst/>
          </a:prstGeom>
          <a:ln w="12700">
            <a:solidFill>
              <a:schemeClr val="bg2">
                <a:lumMod val="50000"/>
              </a:schemeClr>
            </a:solidFill>
          </a:ln>
        </p:spPr>
      </p:pic>
      <p:sp>
        <p:nvSpPr>
          <p:cNvPr id="8" name="Text Placeholder 3">
            <a:extLst>
              <a:ext uri="{FF2B5EF4-FFF2-40B4-BE49-F238E27FC236}">
                <a16:creationId xmlns:a16="http://schemas.microsoft.com/office/drawing/2014/main" id="{2BF8858D-FF5B-4CF6-8F1F-7026CD75ACBC}"/>
              </a:ext>
            </a:extLst>
          </p:cNvPr>
          <p:cNvSpPr txBox="1">
            <a:spLocks/>
          </p:cNvSpPr>
          <p:nvPr/>
        </p:nvSpPr>
        <p:spPr>
          <a:xfrm>
            <a:off x="6885084" y="1359544"/>
            <a:ext cx="4982444" cy="414720"/>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Read CSV file - without specifying all columns</a:t>
            </a:r>
          </a:p>
        </p:txBody>
      </p:sp>
      <p:sp>
        <p:nvSpPr>
          <p:cNvPr id="10" name="Rectangle 9">
            <a:extLst>
              <a:ext uri="{FF2B5EF4-FFF2-40B4-BE49-F238E27FC236}">
                <a16:creationId xmlns:a16="http://schemas.microsoft.com/office/drawing/2014/main" id="{88C2D393-7575-4045-9485-C62B11B5E698}"/>
              </a:ext>
            </a:extLst>
          </p:cNvPr>
          <p:cNvSpPr/>
          <p:nvPr/>
        </p:nvSpPr>
        <p:spPr>
          <a:xfrm>
            <a:off x="6880481" y="1758784"/>
            <a:ext cx="4987047" cy="2308324"/>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DISTINCT</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countries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11" name="Picture 10">
            <a:extLst>
              <a:ext uri="{FF2B5EF4-FFF2-40B4-BE49-F238E27FC236}">
                <a16:creationId xmlns:a16="http://schemas.microsoft.com/office/drawing/2014/main" id="{8FD80CF9-0C38-4A9E-A3E1-72D5CF39096E}"/>
              </a:ext>
            </a:extLst>
          </p:cNvPr>
          <p:cNvPicPr>
            <a:picLocks noChangeAspect="1"/>
          </p:cNvPicPr>
          <p:nvPr/>
        </p:nvPicPr>
        <p:blipFill>
          <a:blip r:embed="rId3"/>
          <a:stretch>
            <a:fillRect/>
          </a:stretch>
        </p:blipFill>
        <p:spPr>
          <a:xfrm>
            <a:off x="7022839" y="4370908"/>
            <a:ext cx="1038077" cy="590466"/>
          </a:xfrm>
          <a:prstGeom prst="rect">
            <a:avLst/>
          </a:prstGeom>
          <a:ln w="12700">
            <a:solidFill>
              <a:schemeClr val="bg2">
                <a:lumMod val="50000"/>
              </a:schemeClr>
            </a:solidFill>
          </a:ln>
        </p:spPr>
      </p:pic>
    </p:spTree>
    <p:extLst>
      <p:ext uri="{BB962C8B-B14F-4D97-AF65-F5344CB8AC3E}">
        <p14:creationId xmlns:p14="http://schemas.microsoft.com/office/powerpoint/2010/main" val="280061821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dirty="0"/>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800" dirty="0">
                <a:solidFill>
                  <a:schemeClr val="tx2"/>
                </a:solidFill>
                <a:latin typeface="+mj-lt"/>
              </a:rPr>
              <a:t>Overview</a:t>
            </a:r>
          </a:p>
          <a:p>
            <a:pPr>
              <a:lnSpc>
                <a:spcPct val="100000"/>
              </a:lnSpc>
              <a:spcAft>
                <a:spcPts val="600"/>
              </a:spcAft>
            </a:pPr>
            <a:r>
              <a:rPr lang="en-US" sz="1600" dirty="0"/>
              <a:t>Uses OPENROWSET function to access data from</a:t>
            </a:r>
          </a:p>
          <a:p>
            <a:pPr>
              <a:lnSpc>
                <a:spcPct val="100000"/>
              </a:lnSpc>
              <a:spcAft>
                <a:spcPts val="600"/>
              </a:spcAft>
            </a:pPr>
            <a:r>
              <a:rPr lang="en-US" sz="1600" dirty="0"/>
              <a:t>multiple files  or folders </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Offers reading multiple files/folders through usage of wildcards</a:t>
            </a:r>
          </a:p>
          <a:p>
            <a:pPr>
              <a:lnSpc>
                <a:spcPct val="100000"/>
              </a:lnSpc>
              <a:spcAft>
                <a:spcPts val="600"/>
              </a:spcAft>
            </a:pPr>
            <a:r>
              <a:rPr lang="en-US" sz="1600" dirty="0"/>
              <a:t>Offers reading specific file/folder </a:t>
            </a:r>
          </a:p>
          <a:p>
            <a:pPr>
              <a:lnSpc>
                <a:spcPct val="100000"/>
              </a:lnSpc>
              <a:spcAft>
                <a:spcPts val="600"/>
              </a:spcAft>
            </a:pPr>
            <a:r>
              <a:rPr lang="en-US" sz="1600"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dirty="0">
                <a:solidFill>
                  <a:srgbClr val="D73A49"/>
                </a:solidFill>
                <a:latin typeface="Calibri" panose="020F0502020204030204" pitchFamily="34" charset="0"/>
                <a:cs typeface="Calibri" panose="020F0502020204030204" pitchFamily="34" charset="0"/>
              </a:rPr>
              <a:t>SELECT</a:t>
            </a:r>
            <a:r>
              <a:rPr lang="en-US" sz="1200" dirty="0">
                <a:solidFill>
                  <a:srgbClr val="24292E"/>
                </a:solidFill>
                <a:latin typeface="Calibri" panose="020F0502020204030204" pitchFamily="34" charset="0"/>
                <a:cs typeface="Calibri" panose="020F0502020204030204" pitchFamily="34" charset="0"/>
              </a:rPr>
              <a:t> YEAR(</a:t>
            </a:r>
            <a:r>
              <a:rPr lang="en-US" sz="1200" dirty="0" err="1">
                <a:solidFill>
                  <a:srgbClr val="24292E"/>
                </a:solidFill>
                <a:latin typeface="Calibri" panose="020F0502020204030204" pitchFamily="34" charset="0"/>
                <a:cs typeface="Calibri" panose="020F0502020204030204" pitchFamily="34" charset="0"/>
              </a:rPr>
              <a:t>pickup_datetime</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as</a:t>
            </a:r>
            <a:r>
              <a:rPr lang="en-US" sz="1200" dirty="0">
                <a:solidFill>
                  <a:srgbClr val="24292E"/>
                </a:solidFill>
                <a:latin typeface="Calibri" panose="020F0502020204030204" pitchFamily="34" charset="0"/>
                <a:cs typeface="Calibri" panose="020F0502020204030204" pitchFamily="34" charset="0"/>
              </a:rPr>
              <a:t> [year], </a:t>
            </a:r>
            <a:r>
              <a:rPr lang="en-US" sz="1200" dirty="0">
                <a:solidFill>
                  <a:srgbClr val="005CC5"/>
                </a:solidFill>
                <a:latin typeface="Calibri" panose="020F0502020204030204" pitchFamily="34" charset="0"/>
                <a:cs typeface="Calibri" panose="020F0502020204030204" pitchFamily="34" charset="0"/>
              </a:rPr>
              <a:t>SUM</a:t>
            </a:r>
            <a:r>
              <a:rPr lang="en-US" sz="1200" dirty="0">
                <a:solidFill>
                  <a:srgbClr val="24292E"/>
                </a:solidFill>
                <a:latin typeface="Calibri" panose="020F0502020204030204" pitchFamily="34" charset="0"/>
                <a:cs typeface="Calibri" panose="020F0502020204030204" pitchFamily="34" charset="0"/>
              </a:rPr>
              <a:t>(</a:t>
            </a:r>
            <a:r>
              <a:rPr lang="en-US" sz="1200" dirty="0" err="1">
                <a:solidFill>
                  <a:srgbClr val="24292E"/>
                </a:solidFill>
                <a:latin typeface="Calibri" panose="020F0502020204030204" pitchFamily="34" charset="0"/>
                <a:cs typeface="Calibri" panose="020F0502020204030204" pitchFamily="34" charset="0"/>
              </a:rPr>
              <a:t>passenger_count</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AS</a:t>
            </a:r>
            <a:r>
              <a:rPr lang="en-US" sz="1200" dirty="0">
                <a:solidFill>
                  <a:srgbClr val="24292E"/>
                </a:solidFill>
                <a:latin typeface="Calibri" panose="020F0502020204030204" pitchFamily="34" charset="0"/>
                <a:cs typeface="Calibri" panose="020F0502020204030204" pitchFamily="34" charset="0"/>
              </a:rPr>
              <a:t> </a:t>
            </a:r>
            <a:r>
              <a:rPr lang="en-US" sz="1200" dirty="0" err="1">
                <a:solidFill>
                  <a:srgbClr val="24292E"/>
                </a:solidFill>
                <a:latin typeface="Calibri" panose="020F0502020204030204" pitchFamily="34" charset="0"/>
                <a:cs typeface="Calibri" panose="020F0502020204030204" pitchFamily="34" charset="0"/>
              </a:rPr>
              <a:t>passengers_total</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005CC5"/>
                </a:solidFill>
                <a:latin typeface="Calibri" panose="020F0502020204030204" pitchFamily="34" charset="0"/>
                <a:cs typeface="Calibri" panose="020F0502020204030204" pitchFamily="34" charset="0"/>
              </a:rPr>
              <a:t>COUNT</a:t>
            </a:r>
            <a:r>
              <a:rPr lang="en-US" sz="1200" dirty="0">
                <a:solidFill>
                  <a:srgbClr val="24292E"/>
                </a:solidFill>
                <a:latin typeface="Calibri" panose="020F0502020204030204" pitchFamily="34" charset="0"/>
                <a:cs typeface="Calibri" panose="020F0502020204030204" pitchFamily="34" charset="0"/>
              </a:rPr>
              <a:t>(</a:t>
            </a:r>
            <a:r>
              <a:rPr lang="en-US" sz="1200" dirty="0">
                <a:solidFill>
                  <a:srgbClr val="D73A49"/>
                </a:solidFill>
                <a:latin typeface="Calibri" panose="020F0502020204030204" pitchFamily="34" charset="0"/>
                <a:cs typeface="Calibri" panose="020F0502020204030204" pitchFamily="34" charset="0"/>
              </a:rPr>
              <a:t>*</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AS</a:t>
            </a:r>
            <a:r>
              <a:rPr lang="en-US" sz="1200" dirty="0">
                <a:solidFill>
                  <a:srgbClr val="24292E"/>
                </a:solidFill>
                <a:latin typeface="Calibri" panose="020F0502020204030204" pitchFamily="34" charset="0"/>
                <a:cs typeface="Calibri" panose="020F0502020204030204" pitchFamily="34" charset="0"/>
              </a:rPr>
              <a:t> [</a:t>
            </a:r>
            <a:r>
              <a:rPr lang="en-US" sz="1200" dirty="0" err="1">
                <a:solidFill>
                  <a:srgbClr val="24292E"/>
                </a:solidFill>
                <a:latin typeface="Calibri" panose="020F0502020204030204" pitchFamily="34" charset="0"/>
                <a:cs typeface="Calibri" panose="020F0502020204030204" pitchFamily="34" charset="0"/>
              </a:rPr>
              <a:t>rides_total</a:t>
            </a:r>
            <a:r>
              <a:rPr lang="en-US" sz="1200" dirty="0">
                <a:solidFill>
                  <a:srgbClr val="24292E"/>
                </a:solidFill>
                <a:latin typeface="Calibri" panose="020F0502020204030204" pitchFamily="34" charset="0"/>
                <a:cs typeface="Calibri" panose="020F0502020204030204" pitchFamily="34" charset="0"/>
              </a:rPr>
              <a:t>] </a:t>
            </a:r>
          </a:p>
          <a:p>
            <a:pPr defTabSz="914225">
              <a:defRPr/>
            </a:pPr>
            <a:r>
              <a:rPr lang="en-US" sz="1200" dirty="0">
                <a:solidFill>
                  <a:srgbClr val="D73A49"/>
                </a:solidFill>
                <a:latin typeface="Calibri" panose="020F0502020204030204" pitchFamily="34" charset="0"/>
                <a:cs typeface="Calibri" panose="020F0502020204030204" pitchFamily="34" charset="0"/>
              </a:rPr>
              <a:t>FROM</a:t>
            </a:r>
            <a:r>
              <a:rPr lang="en-US" sz="1200" dirty="0">
                <a:solidFill>
                  <a:srgbClr val="24292E"/>
                </a:solidFill>
                <a:latin typeface="Calibri" panose="020F0502020204030204" pitchFamily="34" charset="0"/>
                <a:cs typeface="Calibri" panose="020F0502020204030204" pitchFamily="34" charset="0"/>
              </a:rPr>
              <a:t> OPENROWSET( </a:t>
            </a:r>
          </a:p>
          <a:p>
            <a:pPr defTabSz="914225">
              <a:defRPr/>
            </a:pPr>
            <a:r>
              <a:rPr lang="en-US" sz="1200" dirty="0">
                <a:solidFill>
                  <a:srgbClr val="24292E"/>
                </a:solidFill>
                <a:latin typeface="Calibri" panose="020F0502020204030204" pitchFamily="34" charset="0"/>
                <a:cs typeface="Calibri" panose="020F0502020204030204" pitchFamily="34" charset="0"/>
              </a:rPr>
              <a:t>BULK </a:t>
            </a:r>
            <a:r>
              <a:rPr lang="en-US" sz="1200" dirty="0">
                <a:solidFill>
                  <a:srgbClr val="032F62"/>
                </a:solidFill>
                <a:latin typeface="Calibri" panose="020F0502020204030204" pitchFamily="34" charset="0"/>
                <a:cs typeface="Calibri" panose="020F0502020204030204" pitchFamily="34" charset="0"/>
              </a:rPr>
              <a:t>'https://XXX.blob.core.windows.net/csv/taxi/*.*’</a:t>
            </a:r>
            <a:r>
              <a:rPr lang="en-US" sz="1200" dirty="0">
                <a:solidFill>
                  <a:srgbClr val="24292E"/>
                </a:solidFill>
                <a:latin typeface="Calibri" panose="020F0502020204030204" pitchFamily="34" charset="0"/>
                <a:cs typeface="Calibri" panose="020F0502020204030204" pitchFamily="34" charset="0"/>
              </a:rPr>
              <a:t>, </a:t>
            </a:r>
          </a:p>
          <a:p>
            <a:pPr defTabSz="914225">
              <a:defRPr/>
            </a:pPr>
            <a:r>
              <a:rPr lang="en-US" sz="1200" dirty="0">
                <a:solidFill>
                  <a:srgbClr val="24292E"/>
                </a:solidFill>
                <a:latin typeface="Calibri" panose="020F0502020204030204" pitchFamily="34" charset="0"/>
                <a:cs typeface="Calibri" panose="020F0502020204030204" pitchFamily="34" charset="0"/>
              </a:rPr>
              <a:t>FORMAT </a:t>
            </a:r>
            <a:r>
              <a:rPr lang="en-US" sz="1200" dirty="0">
                <a:solidFill>
                  <a:srgbClr val="D73A49"/>
                </a:solidFill>
                <a:latin typeface="Calibri" panose="020F0502020204030204" pitchFamily="34" charset="0"/>
                <a:cs typeface="Calibri" panose="020F0502020204030204" pitchFamily="34" charset="0"/>
              </a:rPr>
              <a:t>=</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032F62"/>
                </a:solidFill>
                <a:latin typeface="Calibri" panose="020F0502020204030204" pitchFamily="34" charset="0"/>
                <a:cs typeface="Calibri" panose="020F0502020204030204" pitchFamily="34" charset="0"/>
              </a:rPr>
              <a:t>'CSV’</a:t>
            </a:r>
          </a:p>
          <a:p>
            <a:pPr defTabSz="914225">
              <a:defRPr/>
            </a:pPr>
            <a:r>
              <a:rPr lang="en-US" sz="1200" dirty="0">
                <a:solidFill>
                  <a:srgbClr val="24292E"/>
                </a:solidFill>
                <a:latin typeface="Calibri" panose="020F0502020204030204" pitchFamily="34" charset="0"/>
                <a:cs typeface="Calibri" panose="020F0502020204030204" pitchFamily="34" charset="0"/>
              </a:rPr>
              <a:t>, FIRSTROW </a:t>
            </a:r>
            <a:r>
              <a:rPr lang="en-US" sz="1200" dirty="0">
                <a:solidFill>
                  <a:srgbClr val="D73A49"/>
                </a:solidFill>
                <a:latin typeface="Calibri" panose="020F0502020204030204" pitchFamily="34" charset="0"/>
                <a:cs typeface="Calibri" panose="020F0502020204030204" pitchFamily="34" charset="0"/>
              </a:rPr>
              <a:t>=</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005CC5"/>
                </a:solidFill>
                <a:latin typeface="Calibri" panose="020F0502020204030204" pitchFamily="34" charset="0"/>
                <a:cs typeface="Calibri" panose="020F0502020204030204" pitchFamily="34" charset="0"/>
              </a:rPr>
              <a:t>2</a:t>
            </a:r>
            <a:r>
              <a:rPr lang="en-US" sz="1200" dirty="0">
                <a:solidFill>
                  <a:srgbClr val="24292E"/>
                </a:solidFill>
                <a:latin typeface="Calibri" panose="020F0502020204030204" pitchFamily="34" charset="0"/>
                <a:cs typeface="Calibri" panose="020F0502020204030204" pitchFamily="34" charset="0"/>
              </a:rPr>
              <a:t> ) </a:t>
            </a:r>
          </a:p>
          <a:p>
            <a:pPr defTabSz="914225">
              <a:defRPr/>
            </a:pPr>
            <a:r>
              <a:rPr lang="en-US" sz="1200" dirty="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vendor_id</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VARCHAR</a:t>
            </a:r>
            <a:r>
              <a:rPr lang="en-US" sz="1200" dirty="0">
                <a:solidFill>
                  <a:srgbClr val="24292E"/>
                </a:solidFill>
                <a:latin typeface="Calibri" panose="020F0502020204030204" pitchFamily="34" charset="0"/>
                <a:cs typeface="Calibri" panose="020F0502020204030204" pitchFamily="34" charset="0"/>
              </a:rPr>
              <a:t>(</a:t>
            </a:r>
            <a:r>
              <a:rPr lang="en-US" sz="1200" dirty="0">
                <a:solidFill>
                  <a:srgbClr val="005CC5"/>
                </a:solidFill>
                <a:latin typeface="Calibri" panose="020F0502020204030204" pitchFamily="34" charset="0"/>
                <a:cs typeface="Calibri" panose="020F0502020204030204" pitchFamily="34" charset="0"/>
              </a:rPr>
              <a:t>100</a:t>
            </a:r>
            <a:r>
              <a:rPr lang="en-US" sz="1200" dirty="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pickup_datetime</a:t>
            </a:r>
            <a:r>
              <a:rPr lang="en-US" sz="1200" dirty="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dropoff_datetime</a:t>
            </a:r>
            <a:r>
              <a:rPr lang="en-US" sz="1200" dirty="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passenger_count</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INT</a:t>
            </a:r>
            <a:r>
              <a:rPr lang="en-US" sz="1200" dirty="0">
                <a:solidFill>
                  <a:srgbClr val="24292E"/>
                </a:solidFill>
                <a:latin typeface="Calibri" panose="020F0502020204030204" pitchFamily="34" charset="0"/>
                <a:cs typeface="Calibri" panose="020F0502020204030204" pitchFamily="34" charset="0"/>
              </a:rPr>
              <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trip_distance</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rate_code</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INT</a:t>
            </a:r>
            <a:r>
              <a:rPr lang="en-US" sz="1200" dirty="0">
                <a:solidFill>
                  <a:srgbClr val="24292E"/>
                </a:solidFill>
                <a:latin typeface="Calibri" panose="020F0502020204030204" pitchFamily="34" charset="0"/>
                <a:cs typeface="Calibri" panose="020F0502020204030204" pitchFamily="34" charset="0"/>
              </a:rPr>
              <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store_and_fwd_flag</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VARCHAR</a:t>
            </a:r>
            <a:r>
              <a:rPr lang="en-US" sz="1200" dirty="0">
                <a:solidFill>
                  <a:srgbClr val="24292E"/>
                </a:solidFill>
                <a:latin typeface="Calibri" panose="020F0502020204030204" pitchFamily="34" charset="0"/>
                <a:cs typeface="Calibri" panose="020F0502020204030204" pitchFamily="34" charset="0"/>
              </a:rPr>
              <a:t>(</a:t>
            </a:r>
            <a:r>
              <a:rPr lang="en-US" sz="1200" dirty="0">
                <a:solidFill>
                  <a:srgbClr val="005CC5"/>
                </a:solidFill>
                <a:latin typeface="Calibri" panose="020F0502020204030204" pitchFamily="34" charset="0"/>
                <a:cs typeface="Calibri" panose="020F0502020204030204" pitchFamily="34" charset="0"/>
              </a:rPr>
              <a:t>100</a:t>
            </a:r>
            <a:r>
              <a:rPr lang="en-US" sz="1200" dirty="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pickup_location_id</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INT</a:t>
            </a:r>
            <a:r>
              <a:rPr lang="en-US" sz="1200" dirty="0">
                <a:solidFill>
                  <a:srgbClr val="24292E"/>
                </a:solidFill>
                <a:latin typeface="Calibri" panose="020F0502020204030204" pitchFamily="34" charset="0"/>
                <a:cs typeface="Calibri" panose="020F0502020204030204" pitchFamily="34" charset="0"/>
              </a:rPr>
              <a:t>,</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dropoff_location_id</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INT</a:t>
            </a:r>
            <a:r>
              <a:rPr lang="en-US" sz="1200" dirty="0">
                <a:solidFill>
                  <a:srgbClr val="24292E"/>
                </a:solidFill>
                <a:latin typeface="Calibri" panose="020F0502020204030204" pitchFamily="34" charset="0"/>
                <a:cs typeface="Calibri" panose="020F0502020204030204" pitchFamily="34" charset="0"/>
              </a:rPr>
              <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payment_type</a:t>
            </a: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INT</a:t>
            </a:r>
            <a:r>
              <a:rPr lang="en-US" sz="1200" dirty="0">
                <a:solidFill>
                  <a:srgbClr val="24292E"/>
                </a:solidFill>
                <a:latin typeface="Calibri" panose="020F0502020204030204" pitchFamily="34" charset="0"/>
                <a:cs typeface="Calibri" panose="020F0502020204030204" pitchFamily="34" charset="0"/>
              </a:rPr>
              <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fare_amount</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a:solidFill>
                  <a:srgbClr val="24292E"/>
                </a:solidFill>
                <a:latin typeface="Calibri" panose="020F0502020204030204" pitchFamily="34" charset="0"/>
                <a:cs typeface="Calibri" panose="020F0502020204030204" pitchFamily="34" charset="0"/>
              </a:rPr>
              <a:t>extra FLOAT, </a:t>
            </a:r>
            <a:r>
              <a:rPr lang="en-US" sz="1200" dirty="0" err="1">
                <a:solidFill>
                  <a:srgbClr val="24292E"/>
                </a:solidFill>
                <a:latin typeface="Calibri" panose="020F0502020204030204" pitchFamily="34" charset="0"/>
                <a:cs typeface="Calibri" panose="020F0502020204030204" pitchFamily="34" charset="0"/>
              </a:rPr>
              <a:t>mta_tax</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tip_amount</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tolls_amount</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improvement_surcharge</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err="1">
                <a:solidFill>
                  <a:srgbClr val="24292E"/>
                </a:solidFill>
                <a:latin typeface="Calibri" panose="020F0502020204030204" pitchFamily="34" charset="0"/>
                <a:cs typeface="Calibri" panose="020F0502020204030204" pitchFamily="34" charset="0"/>
              </a:rPr>
              <a:t>total_amount</a:t>
            </a:r>
            <a:r>
              <a:rPr lang="en-US" sz="1200" dirty="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dirty="0">
                <a:solidFill>
                  <a:srgbClr val="24292E"/>
                </a:solidFill>
                <a:latin typeface="Calibri" panose="020F0502020204030204" pitchFamily="34" charset="0"/>
                <a:cs typeface="Calibri" panose="020F0502020204030204" pitchFamily="34" charset="0"/>
              </a:rPr>
              <a:t>) </a:t>
            </a:r>
            <a:r>
              <a:rPr lang="en-US" sz="1200" dirty="0">
                <a:solidFill>
                  <a:srgbClr val="D73A49"/>
                </a:solidFill>
                <a:latin typeface="Calibri" panose="020F0502020204030204" pitchFamily="34" charset="0"/>
                <a:cs typeface="Calibri" panose="020F0502020204030204" pitchFamily="34" charset="0"/>
              </a:rPr>
              <a:t>AS</a:t>
            </a:r>
            <a:r>
              <a:rPr lang="en-US" sz="1200" dirty="0">
                <a:solidFill>
                  <a:srgbClr val="24292E"/>
                </a:solidFill>
                <a:latin typeface="Calibri" panose="020F0502020204030204" pitchFamily="34" charset="0"/>
                <a:cs typeface="Calibri" panose="020F0502020204030204" pitchFamily="34" charset="0"/>
              </a:rPr>
              <a:t> </a:t>
            </a:r>
            <a:r>
              <a:rPr lang="en-US" sz="1200" dirty="0" err="1">
                <a:solidFill>
                  <a:srgbClr val="24292E"/>
                </a:solidFill>
                <a:latin typeface="Calibri" panose="020F0502020204030204" pitchFamily="34" charset="0"/>
                <a:cs typeface="Calibri" panose="020F0502020204030204" pitchFamily="34" charset="0"/>
              </a:rPr>
              <a:t>nyc</a:t>
            </a:r>
            <a:r>
              <a:rPr lang="en-US" sz="1200" dirty="0">
                <a:solidFill>
                  <a:srgbClr val="24292E"/>
                </a:solidFill>
                <a:latin typeface="Calibri" panose="020F0502020204030204" pitchFamily="34" charset="0"/>
                <a:cs typeface="Calibri" panose="020F0502020204030204" pitchFamily="34" charset="0"/>
              </a:rPr>
              <a:t> </a:t>
            </a:r>
          </a:p>
          <a:p>
            <a:pPr defTabSz="914225">
              <a:defRPr/>
            </a:pPr>
            <a:r>
              <a:rPr lang="en-US" sz="1200" dirty="0">
                <a:solidFill>
                  <a:srgbClr val="D73A49"/>
                </a:solidFill>
                <a:latin typeface="Calibri" panose="020F0502020204030204" pitchFamily="34" charset="0"/>
                <a:cs typeface="Calibri" panose="020F0502020204030204" pitchFamily="34" charset="0"/>
              </a:rPr>
              <a:t>GROUP BY</a:t>
            </a:r>
            <a:r>
              <a:rPr lang="en-US" sz="1200" dirty="0">
                <a:solidFill>
                  <a:srgbClr val="24292E"/>
                </a:solidFill>
                <a:latin typeface="Calibri" panose="020F0502020204030204" pitchFamily="34" charset="0"/>
                <a:cs typeface="Calibri" panose="020F0502020204030204" pitchFamily="34" charset="0"/>
              </a:rPr>
              <a:t> YEAR(</a:t>
            </a:r>
            <a:r>
              <a:rPr lang="en-US" sz="1200" dirty="0" err="1">
                <a:solidFill>
                  <a:srgbClr val="24292E"/>
                </a:solidFill>
                <a:latin typeface="Calibri" panose="020F0502020204030204" pitchFamily="34" charset="0"/>
                <a:cs typeface="Calibri" panose="020F0502020204030204" pitchFamily="34" charset="0"/>
              </a:rPr>
              <a:t>pickup_datetime</a:t>
            </a:r>
            <a:r>
              <a:rPr lang="en-US" sz="1200" dirty="0">
                <a:solidFill>
                  <a:srgbClr val="24292E"/>
                </a:solidFill>
                <a:latin typeface="Calibri" panose="020F0502020204030204" pitchFamily="34" charset="0"/>
                <a:cs typeface="Calibri" panose="020F0502020204030204" pitchFamily="34" charset="0"/>
              </a:rPr>
              <a:t>) </a:t>
            </a:r>
          </a:p>
          <a:p>
            <a:pPr defTabSz="914225">
              <a:defRPr/>
            </a:pPr>
            <a:r>
              <a:rPr lang="en-US" sz="1200" dirty="0">
                <a:solidFill>
                  <a:srgbClr val="D73A49"/>
                </a:solidFill>
                <a:latin typeface="Calibri" panose="020F0502020204030204" pitchFamily="34" charset="0"/>
                <a:cs typeface="Calibri" panose="020F0502020204030204" pitchFamily="34" charset="0"/>
              </a:rPr>
              <a:t>ORDER BY</a:t>
            </a:r>
            <a:r>
              <a:rPr lang="en-US" sz="1200" dirty="0">
                <a:solidFill>
                  <a:srgbClr val="24292E"/>
                </a:solidFill>
                <a:latin typeface="Calibri" panose="020F0502020204030204" pitchFamily="34" charset="0"/>
                <a:cs typeface="Calibri" panose="020F0502020204030204" pitchFamily="34" charset="0"/>
              </a:rPr>
              <a:t> YEAR(</a:t>
            </a:r>
            <a:r>
              <a:rPr lang="en-US" sz="1200" dirty="0" err="1">
                <a:solidFill>
                  <a:srgbClr val="24292E"/>
                </a:solidFill>
                <a:latin typeface="Calibri" panose="020F0502020204030204" pitchFamily="34" charset="0"/>
                <a:cs typeface="Calibri" panose="020F0502020204030204" pitchFamily="34" charset="0"/>
              </a:rPr>
              <a:t>pickup_datetime</a:t>
            </a:r>
            <a:r>
              <a:rPr lang="en-US" sz="1200" dirty="0">
                <a:solidFill>
                  <a:srgbClr val="24292E"/>
                </a:solidFill>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Tree>
    <p:extLst>
      <p:ext uri="{BB962C8B-B14F-4D97-AF65-F5344CB8AC3E}">
        <p14:creationId xmlns:p14="http://schemas.microsoft.com/office/powerpoint/2010/main" val="212999592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C204D-1595-4E84-9DE9-C7D487882F28}"/>
              </a:ext>
            </a:extLst>
          </p:cNvPr>
          <p:cNvSpPr>
            <a:spLocks noGrp="1"/>
          </p:cNvSpPr>
          <p:nvPr>
            <p:ph type="title"/>
          </p:nvPr>
        </p:nvSpPr>
        <p:spPr>
          <a:xfrm>
            <a:off x="427230" y="223038"/>
            <a:ext cx="10032077" cy="757914"/>
          </a:xfrm>
        </p:spPr>
        <p:txBody>
          <a:bodyPr/>
          <a:lstStyle/>
          <a:p>
            <a:r>
              <a:rPr lang="en-US" dirty="0"/>
              <a:t>Synapse SQL Serverless – Querying folders</a:t>
            </a:r>
          </a:p>
        </p:txBody>
      </p:sp>
      <p:sp>
        <p:nvSpPr>
          <p:cNvPr id="6" name="Rectangle 5">
            <a:extLst>
              <a:ext uri="{FF2B5EF4-FFF2-40B4-BE49-F238E27FC236}">
                <a16:creationId xmlns:a16="http://schemas.microsoft.com/office/drawing/2014/main" id="{ADC564B7-34CB-4B86-B5CC-4334E7295F02}"/>
              </a:ext>
            </a:extLst>
          </p:cNvPr>
          <p:cNvSpPr/>
          <p:nvPr/>
        </p:nvSpPr>
        <p:spPr>
          <a:xfrm>
            <a:off x="5476864" y="2012537"/>
            <a:ext cx="6583069" cy="3231654"/>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payment_type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SUM</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fare_amount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fare_total</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'https://XXX.blob.core.windows.net/csv/taxi/yellow_tripdata_2017-*.csv'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&lt;…columns&gt;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payment_type</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payment_type</a:t>
            </a:r>
            <a:r>
              <a:rPr lang="en-US" sz="1200" dirty="0">
                <a:solidFill>
                  <a:srgbClr val="212121"/>
                </a:solidFill>
                <a:latin typeface="Calibri" panose="020F0502020204030204" pitchFamily="34" charset="0"/>
                <a:cs typeface="Calibri" panose="020F0502020204030204" pitchFamily="34" charset="0"/>
              </a:rPr>
              <a:t> </a:t>
            </a:r>
          </a:p>
        </p:txBody>
      </p:sp>
      <p:pic>
        <p:nvPicPr>
          <p:cNvPr id="9" name="Picture 8">
            <a:extLst>
              <a:ext uri="{FF2B5EF4-FFF2-40B4-BE49-F238E27FC236}">
                <a16:creationId xmlns:a16="http://schemas.microsoft.com/office/drawing/2014/main" id="{A283BF0F-62BE-4DD5-9DEF-EE40E11D487C}"/>
              </a:ext>
            </a:extLst>
          </p:cNvPr>
          <p:cNvPicPr>
            <a:picLocks noChangeAspect="1"/>
          </p:cNvPicPr>
          <p:nvPr/>
        </p:nvPicPr>
        <p:blipFill>
          <a:blip r:embed="rId2"/>
          <a:stretch>
            <a:fillRect/>
          </a:stretch>
        </p:blipFill>
        <p:spPr>
          <a:xfrm>
            <a:off x="9640925" y="4624923"/>
            <a:ext cx="2419007" cy="1485689"/>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6771B6F8-DFF8-4F1B-870E-838BDA2D7BCE}"/>
              </a:ext>
            </a:extLst>
          </p:cNvPr>
          <p:cNvSpPr txBox="1">
            <a:spLocks/>
          </p:cNvSpPr>
          <p:nvPr/>
        </p:nvSpPr>
        <p:spPr>
          <a:xfrm>
            <a:off x="5476863" y="1671200"/>
            <a:ext cx="4982444" cy="286486"/>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Read subset of files in folder</a:t>
            </a:r>
          </a:p>
        </p:txBody>
      </p:sp>
      <p:sp>
        <p:nvSpPr>
          <p:cNvPr id="11" name="Text Placeholder 3">
            <a:extLst>
              <a:ext uri="{FF2B5EF4-FFF2-40B4-BE49-F238E27FC236}">
                <a16:creationId xmlns:a16="http://schemas.microsoft.com/office/drawing/2014/main" id="{F672136E-4F9C-4CF6-93C0-34A33DB5AC2E}"/>
              </a:ext>
            </a:extLst>
          </p:cNvPr>
          <p:cNvSpPr txBox="1">
            <a:spLocks/>
          </p:cNvSpPr>
          <p:nvPr/>
        </p:nvSpPr>
        <p:spPr>
          <a:xfrm>
            <a:off x="263784" y="1704992"/>
            <a:ext cx="4982444" cy="286486"/>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Read all files from multiple folders</a:t>
            </a:r>
          </a:p>
        </p:txBody>
      </p:sp>
      <p:sp>
        <p:nvSpPr>
          <p:cNvPr id="12" name="Rectangle 11">
            <a:extLst>
              <a:ext uri="{FF2B5EF4-FFF2-40B4-BE49-F238E27FC236}">
                <a16:creationId xmlns:a16="http://schemas.microsoft.com/office/drawing/2014/main" id="{5635F8C2-AAE1-44DE-8846-584894E846DC}"/>
              </a:ext>
            </a:extLst>
          </p:cNvPr>
          <p:cNvSpPr/>
          <p:nvPr/>
        </p:nvSpPr>
        <p:spPr>
          <a:xfrm>
            <a:off x="263786" y="2021536"/>
            <a:ext cx="5101515" cy="3231654"/>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SUM</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passengers_total</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rides_total</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t>
            </a:r>
            <a:r>
              <a:rPr lang="en-US" sz="1200" dirty="0" err="1">
                <a:solidFill>
                  <a:srgbClr val="A31515"/>
                </a:solidFill>
                <a:latin typeface="Calibri" panose="020F0502020204030204" pitchFamily="34" charset="0"/>
                <a:cs typeface="Calibri" panose="020F0502020204030204" pitchFamily="34" charset="0"/>
              </a:rPr>
              <a:t>i</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sym typeface="Wingdings" panose="05000000000000000000" pitchFamily="2" charset="2"/>
              </a:rPr>
              <a:t>&lt;… columns&gt;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9CB5EB7A-3C00-404E-A633-13E31ECBA8A4}"/>
              </a:ext>
            </a:extLst>
          </p:cNvPr>
          <p:cNvPicPr>
            <a:picLocks noChangeAspect="1"/>
          </p:cNvPicPr>
          <p:nvPr/>
        </p:nvPicPr>
        <p:blipFill>
          <a:blip r:embed="rId3"/>
          <a:stretch>
            <a:fillRect/>
          </a:stretch>
        </p:blipFill>
        <p:spPr>
          <a:xfrm>
            <a:off x="2711500" y="4322380"/>
            <a:ext cx="2709582" cy="240334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0C5B4E7-3447-4172-ABA6-B5DBDE2E32EA}"/>
              </a:ext>
            </a:extLst>
          </p:cNvPr>
          <p:cNvSpPr/>
          <p:nvPr/>
        </p:nvSpPr>
        <p:spPr bwMode="auto">
          <a:xfrm>
            <a:off x="3247261" y="2762592"/>
            <a:ext cx="500443" cy="269469"/>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9B91346-AA60-41A2-AAD0-6BBD18EC1637}"/>
              </a:ext>
            </a:extLst>
          </p:cNvPr>
          <p:cNvSpPr/>
          <p:nvPr/>
        </p:nvSpPr>
        <p:spPr bwMode="auto">
          <a:xfrm>
            <a:off x="8501154" y="2762592"/>
            <a:ext cx="2599207" cy="269469"/>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804419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dirty="0"/>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800" dirty="0">
                <a:solidFill>
                  <a:schemeClr val="tx2"/>
                </a:solidFill>
                <a:latin typeface="+mj-lt"/>
              </a:rPr>
              <a:t>Overview</a:t>
            </a:r>
          </a:p>
          <a:p>
            <a:pPr>
              <a:spcAft>
                <a:spcPts val="600"/>
              </a:spcAft>
            </a:pPr>
            <a:r>
              <a:rPr lang="en-US" sz="1600" dirty="0">
                <a:solidFill>
                  <a:srgbClr val="0000FF"/>
                </a:solidFill>
              </a:rPr>
              <a:t>filename</a:t>
            </a:r>
            <a:r>
              <a:rPr lang="en-US" sz="1600" dirty="0">
                <a:solidFill>
                  <a:schemeClr val="tx1"/>
                </a:solidFill>
              </a:rPr>
              <a:t> – Provides file name that originates row result</a:t>
            </a:r>
          </a:p>
          <a:p>
            <a:pPr>
              <a:spcAft>
                <a:spcPts val="600"/>
              </a:spcAft>
            </a:pPr>
            <a:r>
              <a:rPr lang="en-US" sz="1600" dirty="0" err="1">
                <a:solidFill>
                  <a:srgbClr val="0000FF"/>
                </a:solidFill>
              </a:rPr>
              <a:t>filepath</a:t>
            </a:r>
            <a:r>
              <a:rPr lang="en-US" sz="1600" dirty="0">
                <a:solidFill>
                  <a:schemeClr val="tx1"/>
                </a:solidFill>
              </a:rPr>
              <a:t> – Provides full path when no parameter is passed or part of path  when parameter is passed that originates result</a:t>
            </a:r>
          </a:p>
          <a:p>
            <a:pPr>
              <a:spcAft>
                <a:spcPts val="600"/>
              </a:spcAft>
            </a:pPr>
            <a:endParaRPr lang="en-US" sz="1600" dirty="0">
              <a:solidFill>
                <a:schemeClr val="tx2"/>
              </a:solidFill>
            </a:endParaRPr>
          </a:p>
          <a:p>
            <a:pPr>
              <a:spcAft>
                <a:spcPts val="600"/>
              </a:spcAft>
            </a:pPr>
            <a:r>
              <a:rPr lang="en-US" sz="1800" dirty="0">
                <a:solidFill>
                  <a:schemeClr val="tx2"/>
                </a:solidFill>
                <a:latin typeface="+mj-lt"/>
              </a:rPr>
              <a:t>Benefits</a:t>
            </a:r>
          </a:p>
          <a:p>
            <a:pPr>
              <a:spcAft>
                <a:spcPts val="600"/>
              </a:spcAft>
            </a:pPr>
            <a:r>
              <a:rPr lang="en-US" sz="1600"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[filename]</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&lt;…columns&gt;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 </a:t>
            </a:r>
            <a:r>
              <a:rPr lang="en-US" sz="1200" dirty="0" err="1">
                <a:solidFill>
                  <a:srgbClr val="212121"/>
                </a:solidFill>
                <a:latin typeface="Calibri" panose="020F0502020204030204" pitchFamily="34" charset="0"/>
                <a:cs typeface="Calibri" panose="020F0502020204030204" pitchFamily="34" charset="0"/>
              </a:rPr>
              <a:t>r.filename</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0000FF"/>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ORDER BY </a:t>
            </a:r>
            <a:r>
              <a:rPr lang="en-US" sz="1200" dirty="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1E27218E-A9C8-4ADA-B8A3-0E5BDA8A238B}"/>
              </a:ext>
            </a:extLst>
          </p:cNvPr>
          <p:cNvSpPr/>
          <p:nvPr/>
        </p:nvSpPr>
        <p:spPr bwMode="auto">
          <a:xfrm>
            <a:off x="6819580" y="5452523"/>
            <a:ext cx="1125997" cy="288717"/>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dirty="0"/>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dirty="0">
                          <a:effectLst/>
                        </a:rPr>
                        <a:t>9284803</a:t>
                      </a:r>
                      <a:endParaRPr lang="en-US" sz="1100" b="0" i="0" u="none" strike="noStrike" dirty="0">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dirty="0">
                          <a:effectLst/>
                        </a:rPr>
                        <a:t>9508276</a:t>
                      </a:r>
                      <a:endParaRPr lang="en-US" sz="1100" b="0" i="0" u="none" strike="noStrike" dirty="0">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1157697" y="5334155"/>
            <a:ext cx="2183053" cy="500377"/>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dirty="0"/>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Uses OPENROWSET function to access data </a:t>
            </a:r>
          </a:p>
          <a:p>
            <a:pPr>
              <a:lnSpc>
                <a:spcPct val="100000"/>
              </a:lnSpc>
              <a:spcAft>
                <a:spcPts val="600"/>
              </a:spcAft>
            </a:pPr>
            <a:endParaRPr lang="en-US" sz="1600" dirty="0">
              <a:solidFill>
                <a:schemeClr val="tx2"/>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Ability to specify column names of interest</a:t>
            </a:r>
          </a:p>
          <a:p>
            <a:pPr>
              <a:lnSpc>
                <a:spcPct val="100000"/>
              </a:lnSpc>
              <a:spcAft>
                <a:spcPts val="600"/>
              </a:spcAft>
            </a:pPr>
            <a:r>
              <a:rPr lang="en-US" sz="1600" dirty="0">
                <a:solidFill>
                  <a:schemeClr val="tx1"/>
                </a:solidFill>
              </a:rPr>
              <a:t>Offers auto reading of column names and data types</a:t>
            </a:r>
          </a:p>
          <a:p>
            <a:pPr>
              <a:lnSpc>
                <a:spcPct val="100000"/>
              </a:lnSpc>
              <a:spcAft>
                <a:spcPts val="600"/>
              </a:spcAft>
            </a:pPr>
            <a:r>
              <a:rPr lang="en-US" sz="1600" dirty="0">
                <a:solidFill>
                  <a:schemeClr val="tx1"/>
                </a:solidFill>
              </a:rPr>
              <a:t>Provides target specific partitions using </a:t>
            </a:r>
            <a:r>
              <a:rPr lang="en-US" sz="1600" dirty="0" err="1">
                <a:solidFill>
                  <a:schemeClr val="tx1"/>
                </a:solidFill>
              </a:rPr>
              <a:t>filepath</a:t>
            </a:r>
            <a:r>
              <a:rPr lang="en-US" sz="1600" dirty="0">
                <a:solidFill>
                  <a:schemeClr val="tx1"/>
                </a:solidFill>
              </a:rPr>
              <a:t> function</a:t>
            </a:r>
          </a:p>
          <a:p>
            <a:pPr>
              <a:lnSpc>
                <a:spcPct val="100000"/>
              </a:lnSpc>
              <a:spcAft>
                <a:spcPts val="600"/>
              </a:spcAft>
            </a:pPr>
            <a:endParaRPr lang="en-US" dirty="0"/>
          </a:p>
          <a:p>
            <a:pPr>
              <a:lnSpc>
                <a:spcPct val="100000"/>
              </a:lnSpc>
              <a:spcAft>
                <a:spcPts val="600"/>
              </a:spcAft>
            </a:pPr>
            <a:endParaRPr lang="en-US" dirty="0"/>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Tree>
    <p:extLst>
      <p:ext uri="{BB962C8B-B14F-4D97-AF65-F5344CB8AC3E}">
        <p14:creationId xmlns:p14="http://schemas.microsoft.com/office/powerpoint/2010/main" val="39835355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dirty="0"/>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Read JSON files and provides data in tabular format</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Supports OPENJSON, JSON_VALUE and JSON_QUERY functions</a:t>
            </a:r>
          </a:p>
          <a:p>
            <a:pPr>
              <a:lnSpc>
                <a:spcPct val="100000"/>
              </a:lnSpc>
              <a:spcAft>
                <a:spcPts val="600"/>
              </a:spcAft>
            </a:pPr>
            <a:endParaRPr lang="en-US" sz="1600">
              <a:solidFill>
                <a:schemeClr val="tx1"/>
              </a:solidFill>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dirty="0"/>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JSON_QUERY(</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'$.authors'</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authors,</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JSON_VALUE(</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'$.title'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dirty="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JSON_VALUE(</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'$.title'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title,</a:t>
            </a:r>
          </a:p>
          <a:p>
            <a:pPr defTabSz="914225">
              <a:defRPr/>
            </a:pPr>
            <a:r>
              <a:rPr lang="en-US" sz="1200" dirty="0">
                <a:solidFill>
                  <a:srgbClr val="212121"/>
                </a:solidFill>
                <a:latin typeface="Calibri" panose="020F0502020204030204" pitchFamily="34" charset="0"/>
                <a:cs typeface="Calibri" panose="020F0502020204030204" pitchFamily="34" charset="0"/>
              </a:rPr>
              <a:t>    JSON_VALUE(</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'$.publisher'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publisher,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'https://XXX.blob.core.windows.net/json/books/*.json'</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JSON_VALUE(</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'$.title'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dirty="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lang="en-US" sz="1600"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93341"/>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dirty="0">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462" y="5807143"/>
            <a:ext cx="823091" cy="924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5577257"/>
            <a:ext cx="2538053"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dirty="0">
                <a:gradFill>
                  <a:gsLst>
                    <a:gs pos="2917">
                      <a:prstClr val="black"/>
                    </a:gs>
                    <a:gs pos="30000">
                      <a:prstClr val="black"/>
                    </a:gs>
                  </a:gsLst>
                  <a:lin ang="5400000" scaled="0"/>
                </a:gradFill>
                <a:latin typeface="Segoe UI"/>
              </a:rPr>
              <a:t>Data </a:t>
            </a:r>
            <a:r>
              <a:rPr lang="en-US" sz="1200" b="1" dirty="0">
                <a:gradFill>
                  <a:gsLst>
                    <a:gs pos="2917">
                      <a:prstClr val="black"/>
                    </a:gs>
                    <a:gs pos="30000">
                      <a:prstClr val="black"/>
                    </a:gs>
                  </a:gsLst>
                  <a:lin ang="5400000" scaled="0"/>
                </a:gradFill>
                <a:latin typeface="Segoe UI"/>
              </a:rPr>
              <a:t>lake integrated </a:t>
            </a:r>
            <a:r>
              <a:rPr lang="en-US" sz="1200" dirty="0">
                <a:gradFill>
                  <a:gsLst>
                    <a:gs pos="2917">
                      <a:prstClr val="black"/>
                    </a:gs>
                    <a:gs pos="30000">
                      <a:prstClr val="black"/>
                    </a:gs>
                  </a:gsLst>
                  <a:lin ang="5400000" scaled="0"/>
                </a:gradFill>
                <a:latin typeface="Segoe UI"/>
              </a:rPr>
              <a:t>and Common Data Model aware</a:t>
            </a:r>
            <a:endParaRPr lang="en-US" sz="1200"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4838411"/>
            <a:ext cx="2538053"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dirty="0">
                <a:gradFill>
                  <a:gsLst>
                    <a:gs pos="2917">
                      <a:prstClr val="black"/>
                    </a:gs>
                    <a:gs pos="30000">
                      <a:prstClr val="black"/>
                    </a:gs>
                  </a:gsLst>
                  <a:lin ang="5400000" scaled="0"/>
                </a:gradFill>
                <a:latin typeface="Segoe UI"/>
              </a:rPr>
              <a:t>Integrated </a:t>
            </a:r>
            <a:r>
              <a:rPr lang="en-US" sz="1200" b="1" dirty="0">
                <a:gradFill>
                  <a:gsLst>
                    <a:gs pos="2917">
                      <a:prstClr val="black"/>
                    </a:gs>
                    <a:gs pos="30000">
                      <a:prstClr val="black"/>
                    </a:gs>
                  </a:gsLst>
                  <a:lin ang="5400000" scaled="0"/>
                </a:gradFill>
                <a:latin typeface="Segoe UI"/>
              </a:rPr>
              <a:t>platform services </a:t>
            </a:r>
            <a:br>
              <a:rPr lang="en-US" sz="1200" b="1" dirty="0">
                <a:gradFill>
                  <a:gsLst>
                    <a:gs pos="2917">
                      <a:prstClr val="black"/>
                    </a:gs>
                    <a:gs pos="30000">
                      <a:prstClr val="black"/>
                    </a:gs>
                  </a:gsLst>
                  <a:lin ang="5400000" scaled="0"/>
                </a:gradFill>
                <a:latin typeface="Segoe UI"/>
              </a:rPr>
            </a:br>
            <a:r>
              <a:rPr lang="en-US" sz="1200" dirty="0">
                <a:gradFill>
                  <a:gsLst>
                    <a:gs pos="2917">
                      <a:prstClr val="black"/>
                    </a:gs>
                    <a:gs pos="30000">
                      <a:prstClr val="black"/>
                    </a:gs>
                  </a:gsLst>
                  <a:lin ang="5400000" scaled="0"/>
                </a:gradFill>
                <a:latin typeface="Segoe UI"/>
              </a:rPr>
              <a:t>for, management, security, monitoring, and </a:t>
            </a:r>
            <a:r>
              <a:rPr lang="en-US" sz="1200" dirty="0" err="1">
                <a:gradFill>
                  <a:gsLst>
                    <a:gs pos="2917">
                      <a:prstClr val="black"/>
                    </a:gs>
                    <a:gs pos="30000">
                      <a:prstClr val="black"/>
                    </a:gs>
                  </a:gsLst>
                  <a:lin ang="5400000" scaled="0"/>
                </a:gradFill>
                <a:latin typeface="Segoe UI"/>
              </a:rPr>
              <a:t>metastore</a:t>
            </a:r>
            <a:endParaRPr lang="en-US" sz="1200"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8712" y="4860840"/>
            <a:ext cx="881842" cy="30148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3128496"/>
            <a:ext cx="2538053" cy="161889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r>
              <a:rPr lang="en-US" sz="1200" b="1">
                <a:gradFill>
                  <a:gsLst>
                    <a:gs pos="2917">
                      <a:prstClr val="black"/>
                    </a:gs>
                    <a:gs pos="30000">
                      <a:prstClr val="black"/>
                    </a:gs>
                  </a:gsLst>
                  <a:lin ang="5400000" scaled="0"/>
                </a:gradFill>
                <a:latin typeface="Segoe UI"/>
              </a:rPr>
              <a:t>SQL Analytics </a:t>
            </a:r>
            <a:r>
              <a:rPr lang="en-US" sz="1200">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r>
              <a:rPr lang="en-US" sz="1200" b="1">
                <a:gradFill>
                  <a:gsLst>
                    <a:gs pos="2917">
                      <a:prstClr val="black"/>
                    </a:gs>
                    <a:gs pos="30000">
                      <a:prstClr val="black"/>
                    </a:gs>
                  </a:gsLst>
                  <a:lin ang="5400000" scaled="0"/>
                </a:gradFill>
                <a:latin typeface="Segoe UI"/>
              </a:rPr>
              <a:t>Spark</a:t>
            </a:r>
            <a:r>
              <a:rPr lang="en-US" sz="1200">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8" y="3937945"/>
            <a:ext cx="1252015" cy="41526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8712" y="2793435"/>
            <a:ext cx="881842" cy="28380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2554392"/>
            <a:ext cx="2538053"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Multiple </a:t>
            </a:r>
            <a:r>
              <a:rPr lang="en-US" sz="1200" b="1">
                <a:gradFill>
                  <a:gsLst>
                    <a:gs pos="2917">
                      <a:prstClr val="black"/>
                    </a:gs>
                    <a:gs pos="30000">
                      <a:prstClr val="black"/>
                    </a:gs>
                  </a:gsLst>
                  <a:lin ang="5400000" scaled="0"/>
                </a:gradFill>
                <a:latin typeface="Segoe UI"/>
              </a:rPr>
              <a:t>languages </a:t>
            </a:r>
            <a:r>
              <a:rPr lang="en-US" sz="1200">
                <a:gradFill>
                  <a:gsLst>
                    <a:gs pos="2917">
                      <a:prstClr val="black"/>
                    </a:gs>
                    <a:gs pos="30000">
                      <a:prstClr val="black"/>
                    </a:gs>
                  </a:gsLst>
                  <a:lin ang="5400000" scaled="0"/>
                </a:gradFill>
                <a:latin typeface="Segoe UI"/>
              </a:rPr>
              <a:t>suited to different analytics workloads</a:t>
            </a:r>
            <a:endParaRPr lang="en-US" sz="1200"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8712" y="2228144"/>
            <a:ext cx="881842" cy="15036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989102"/>
            <a:ext cx="2538053"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SaaS </a:t>
            </a:r>
            <a:r>
              <a:rPr lang="en-US" sz="1200" b="1">
                <a:gradFill>
                  <a:gsLst>
                    <a:gs pos="2917">
                      <a:prstClr val="black"/>
                    </a:gs>
                    <a:gs pos="30000">
                      <a:prstClr val="black"/>
                    </a:gs>
                  </a:gsLst>
                  <a:lin ang="5400000" scaled="0"/>
                </a:gradFill>
                <a:latin typeface="Segoe UI"/>
              </a:rPr>
              <a:t>developer experiences </a:t>
            </a:r>
            <a:r>
              <a:rPr lang="en-US" sz="1200">
                <a:gradFill>
                  <a:gsLst>
                    <a:gs pos="2917">
                      <a:prstClr val="black"/>
                    </a:gs>
                    <a:gs pos="30000">
                      <a:prstClr val="black"/>
                    </a:gs>
                  </a:gsLst>
                  <a:lin ang="5400000" scaled="0"/>
                </a:gradFill>
                <a:latin typeface="Segoe UI"/>
              </a:rPr>
              <a:t>for code free and code first</a:t>
            </a:r>
            <a:endParaRPr lang="en-US" sz="2400"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494" y="1558677"/>
            <a:ext cx="408995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100" b="1" dirty="0">
                <a:solidFill>
                  <a:schemeClr val="tx2"/>
                </a:solidFill>
                <a:latin typeface="Segoe UI Semibold"/>
              </a:rPr>
              <a:t>Artificial Intelligence / Machine Learning / Internet of Things</a:t>
            </a:r>
          </a:p>
          <a:p>
            <a:pPr defTabSz="914225">
              <a:lnSpc>
                <a:spcPct val="120000"/>
              </a:lnSpc>
              <a:defRPr/>
            </a:pPr>
            <a:r>
              <a:rPr lang="en-US" sz="1100"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1441094"/>
            <a:ext cx="2538053" cy="45547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Designed for analytics </a:t>
            </a:r>
            <a:r>
              <a:rPr lang="en-US" sz="1200" b="1">
                <a:gradFill>
                  <a:gsLst>
                    <a:gs pos="2917">
                      <a:prstClr val="black"/>
                    </a:gs>
                    <a:gs pos="30000">
                      <a:prstClr val="black"/>
                    </a:gs>
                  </a:gsLst>
                  <a:lin ang="5400000" scaled="0"/>
                </a:gradFill>
                <a:latin typeface="Segoe UI"/>
              </a:rPr>
              <a:t>workloads at any scale</a:t>
            </a:r>
            <a:endParaRPr lang="en-US" sz="2400"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6866" y="1665187"/>
            <a:ext cx="643687"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dirty="0"/>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jdbcUsername</a:t>
            </a:r>
            <a:r>
              <a:rPr lang="en-US" sz="1400" dirty="0">
                <a:solidFill>
                  <a:prstClr val="black"/>
                </a:solidFill>
                <a:latin typeface="Calibri" panose="020F0502020204030204" pitchFamily="34" charset="0"/>
                <a:cs typeface="Calibri" panose="020F0502020204030204" pitchFamily="34" charset="0"/>
              </a:rPr>
              <a:t> = "&lt;SQL DB ADMIN USER&gt;"</a:t>
            </a: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jdbcPwd</a:t>
            </a:r>
            <a:r>
              <a:rPr lang="en-US" sz="1400" dirty="0">
                <a:solidFill>
                  <a:prstClr val="black"/>
                </a:solidFill>
                <a:latin typeface="Calibri" panose="020F0502020204030204" pitchFamily="34" charset="0"/>
                <a:cs typeface="Calibri" panose="020F0502020204030204" pitchFamily="34" charset="0"/>
              </a:rPr>
              <a:t> = "&lt;SQL DB ADMIN PWD&gt;"</a:t>
            </a: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jdbcHostname</a:t>
            </a:r>
            <a:r>
              <a:rPr lang="en-US" sz="1400" dirty="0">
                <a:solidFill>
                  <a:prstClr val="black"/>
                </a:solidFill>
                <a:latin typeface="Calibri" panose="020F0502020204030204" pitchFamily="34" charset="0"/>
                <a:cs typeface="Calibri" panose="020F0502020204030204" pitchFamily="34" charset="0"/>
              </a:rPr>
              <a:t> = "servername.database.windows.net”</a:t>
            </a: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jdbcPort</a:t>
            </a:r>
            <a:r>
              <a:rPr lang="en-US" sz="1400" dirty="0">
                <a:solidFill>
                  <a:prstClr val="black"/>
                </a:solidFill>
                <a:latin typeface="Calibri" panose="020F0502020204030204" pitchFamily="34" charset="0"/>
                <a:cs typeface="Calibri" panose="020F0502020204030204" pitchFamily="34" charset="0"/>
              </a:rPr>
              <a:t> = 1433</a:t>
            </a: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jdbcDatabase</a:t>
            </a:r>
            <a:r>
              <a:rPr lang="en-US" sz="1400" dirty="0">
                <a:solidFill>
                  <a:prstClr val="black"/>
                </a:solidFill>
                <a:latin typeface="Calibri" panose="020F0502020204030204" pitchFamily="34" charset="0"/>
                <a:cs typeface="Calibri" panose="020F0502020204030204" pitchFamily="34" charset="0"/>
              </a:rPr>
              <a:t> ="&lt;AZURE SQL DB NAME&gt;“</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jdbc_url</a:t>
            </a:r>
            <a:r>
              <a:rPr lang="en-US" sz="1400" dirty="0">
                <a:solidFill>
                  <a:prstClr val="black"/>
                </a:solidFill>
                <a:latin typeface="Calibri" panose="020F0502020204030204" pitchFamily="34" charset="0"/>
                <a:cs typeface="Calibri" panose="020F0502020204030204" pitchFamily="34" charset="0"/>
              </a:rPr>
              <a:t> = </a:t>
            </a:r>
            <a:r>
              <a:rPr lang="en-US" sz="1400" dirty="0" err="1">
                <a:solidFill>
                  <a:prstClr val="black"/>
                </a:solidFill>
                <a:latin typeface="Calibri" panose="020F0502020204030204" pitchFamily="34" charset="0"/>
                <a:cs typeface="Calibri" panose="020F0502020204030204" pitchFamily="34" charset="0"/>
              </a:rPr>
              <a:t>s"jdbc:sqlserver</a:t>
            </a:r>
            <a:r>
              <a:rPr lang="en-US" sz="1400" dirty="0">
                <a:solidFill>
                  <a:prstClr val="black"/>
                </a:solidFill>
                <a:latin typeface="Calibri" panose="020F0502020204030204" pitchFamily="34" charset="0"/>
                <a:cs typeface="Calibri" panose="020F0502020204030204" pitchFamily="34" charset="0"/>
              </a:rPr>
              <a:t>://${</a:t>
            </a:r>
            <a:r>
              <a:rPr lang="en-US" sz="1400" dirty="0" err="1">
                <a:solidFill>
                  <a:prstClr val="black"/>
                </a:solidFill>
                <a:latin typeface="Calibri" panose="020F0502020204030204" pitchFamily="34" charset="0"/>
                <a:cs typeface="Calibri" panose="020F0502020204030204" pitchFamily="34" charset="0"/>
              </a:rPr>
              <a:t>jdbcHostname</a:t>
            </a:r>
            <a:r>
              <a:rPr lang="en-US" sz="1400" dirty="0">
                <a:solidFill>
                  <a:prstClr val="black"/>
                </a:solidFill>
                <a:latin typeface="Calibri" panose="020F0502020204030204" pitchFamily="34" charset="0"/>
                <a:cs typeface="Calibri" panose="020F0502020204030204" pitchFamily="34" charset="0"/>
              </a:rPr>
              <a:t>}:${</a:t>
            </a:r>
            <a:r>
              <a:rPr lang="en-US" sz="1400" dirty="0" err="1">
                <a:solidFill>
                  <a:prstClr val="black"/>
                </a:solidFill>
                <a:latin typeface="Calibri" panose="020F0502020204030204" pitchFamily="34" charset="0"/>
                <a:cs typeface="Calibri" panose="020F0502020204030204" pitchFamily="34" charset="0"/>
              </a:rPr>
              <a:t>jdbcPort</a:t>
            </a:r>
            <a:r>
              <a:rPr lang="en-US" sz="1400" dirty="0">
                <a:solidFill>
                  <a:prstClr val="black"/>
                </a:solidFill>
                <a:latin typeface="Calibri" panose="020F0502020204030204" pitchFamily="34" charset="0"/>
                <a:cs typeface="Calibri" panose="020F0502020204030204" pitchFamily="34" charset="0"/>
              </a:rPr>
              <a:t>};database=${</a:t>
            </a:r>
            <a:r>
              <a:rPr lang="en-US" sz="1400" dirty="0" err="1">
                <a:solidFill>
                  <a:prstClr val="black"/>
                </a:solidFill>
                <a:latin typeface="Calibri" panose="020F0502020204030204" pitchFamily="34" charset="0"/>
                <a:cs typeface="Calibri" panose="020F0502020204030204" pitchFamily="34" charset="0"/>
              </a:rPr>
              <a:t>jdbcDatabase</a:t>
            </a:r>
            <a:r>
              <a:rPr lang="en-US" sz="1400" dirty="0">
                <a:solidFill>
                  <a:prstClr val="black"/>
                </a:solidFill>
                <a:latin typeface="Calibri" panose="020F0502020204030204" pitchFamily="34" charset="0"/>
                <a:cs typeface="Calibri" panose="020F0502020204030204" pitchFamily="34" charset="0"/>
              </a:rPr>
              <a:t>};encrypt=</a:t>
            </a:r>
            <a:r>
              <a:rPr lang="en-US" sz="1400" dirty="0" err="1">
                <a:solidFill>
                  <a:prstClr val="black"/>
                </a:solidFill>
                <a:latin typeface="Calibri" panose="020F0502020204030204" pitchFamily="34" charset="0"/>
                <a:cs typeface="Calibri" panose="020F0502020204030204" pitchFamily="34" charset="0"/>
              </a:rPr>
              <a:t>true;trustServerCertificate</a:t>
            </a:r>
            <a:r>
              <a:rPr lang="en-US" sz="1400" dirty="0">
                <a:solidFill>
                  <a:prstClr val="black"/>
                </a:solidFill>
                <a:latin typeface="Calibri" panose="020F0502020204030204" pitchFamily="34" charset="0"/>
                <a:cs typeface="Calibri" panose="020F0502020204030204" pitchFamily="34" charset="0"/>
              </a:rPr>
              <a:t>=</a:t>
            </a:r>
            <a:r>
              <a:rPr lang="en-US" sz="1400" dirty="0" err="1">
                <a:solidFill>
                  <a:prstClr val="black"/>
                </a:solidFill>
                <a:latin typeface="Calibri" panose="020F0502020204030204" pitchFamily="34" charset="0"/>
                <a:cs typeface="Calibri" panose="020F0502020204030204" pitchFamily="34" charset="0"/>
              </a:rPr>
              <a:t>false;hostNameInCertificate</a:t>
            </a:r>
            <a:r>
              <a:rPr lang="en-US" sz="1400" dirty="0">
                <a:solidFill>
                  <a:prstClr val="black"/>
                </a:solidFill>
                <a:latin typeface="Calibri" panose="020F0502020204030204" pitchFamily="34" charset="0"/>
                <a:cs typeface="Calibri" panose="020F0502020204030204" pitchFamily="34" charset="0"/>
              </a:rPr>
              <a:t>=*.</a:t>
            </a:r>
            <a:r>
              <a:rPr lang="en-US" sz="1400" dirty="0" err="1">
                <a:solidFill>
                  <a:prstClr val="black"/>
                </a:solidFill>
                <a:latin typeface="Calibri" panose="020F0502020204030204" pitchFamily="34" charset="0"/>
                <a:cs typeface="Calibri" panose="020F0502020204030204" pitchFamily="34" charset="0"/>
              </a:rPr>
              <a:t>database.windows.net;loginTimeout</a:t>
            </a:r>
            <a:r>
              <a:rPr lang="en-US" sz="1400" dirty="0">
                <a:solidFill>
                  <a:prstClr val="black"/>
                </a:solidFill>
                <a:latin typeface="Calibri" panose="020F0502020204030204" pitchFamily="34" charset="0"/>
                <a:cs typeface="Calibri" panose="020F0502020204030204" pitchFamily="34" charset="0"/>
              </a:rPr>
              <a:t>=60;“</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prstClr val="black"/>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connectionProperties</a:t>
            </a:r>
            <a:r>
              <a:rPr lang="en-US" sz="1400" dirty="0">
                <a:solidFill>
                  <a:prstClr val="black"/>
                </a:solidFill>
                <a:latin typeface="Calibri" panose="020F0502020204030204" pitchFamily="34" charset="0"/>
                <a:cs typeface="Calibri" panose="020F0502020204030204" pitchFamily="34" charset="0"/>
              </a:rPr>
              <a:t> = </a:t>
            </a:r>
            <a:r>
              <a:rPr lang="en-US" sz="1400" dirty="0">
                <a:solidFill>
                  <a:srgbClr val="00B0F0"/>
                </a:solidFill>
                <a:latin typeface="Calibri" panose="020F0502020204030204" pitchFamily="34" charset="0"/>
                <a:cs typeface="Calibri" panose="020F0502020204030204" pitchFamily="34" charset="0"/>
              </a:rPr>
              <a:t>new </a:t>
            </a:r>
            <a:r>
              <a:rPr lang="en-US" sz="1400" dirty="0">
                <a:solidFill>
                  <a:prstClr val="black"/>
                </a:solidFill>
                <a:latin typeface="Calibri" panose="020F0502020204030204" pitchFamily="34" charset="0"/>
                <a:cs typeface="Calibri" panose="020F0502020204030204" pitchFamily="34" charset="0"/>
              </a:rPr>
              <a:t>Properties()</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err="1">
                <a:solidFill>
                  <a:prstClr val="black"/>
                </a:solidFill>
                <a:latin typeface="Calibri" panose="020F0502020204030204" pitchFamily="34" charset="0"/>
                <a:cs typeface="Calibri" panose="020F0502020204030204" pitchFamily="34" charset="0"/>
              </a:rPr>
              <a:t>connectionProperties.put</a:t>
            </a:r>
            <a:r>
              <a:rPr lang="en-US" sz="1400" dirty="0">
                <a:solidFill>
                  <a:prstClr val="black"/>
                </a:solidFill>
                <a:latin typeface="Calibri" panose="020F0502020204030204" pitchFamily="34" charset="0"/>
                <a:cs typeface="Calibri" panose="020F0502020204030204" pitchFamily="34" charset="0"/>
              </a:rPr>
              <a:t>("user", s"${</a:t>
            </a:r>
            <a:r>
              <a:rPr lang="en-US" sz="1400" dirty="0" err="1">
                <a:solidFill>
                  <a:prstClr val="black"/>
                </a:solidFill>
                <a:latin typeface="Calibri" panose="020F0502020204030204" pitchFamily="34" charset="0"/>
                <a:cs typeface="Calibri" panose="020F0502020204030204" pitchFamily="34" charset="0"/>
              </a:rPr>
              <a:t>jdbcUsername</a:t>
            </a:r>
            <a:r>
              <a:rPr lang="en-US" sz="1400" dirty="0">
                <a:solidFill>
                  <a:prstClr val="black"/>
                </a:solidFill>
                <a:latin typeface="Calibri" panose="020F0502020204030204" pitchFamily="34" charset="0"/>
                <a:cs typeface="Calibri" panose="020F0502020204030204" pitchFamily="34" charset="0"/>
              </a:rPr>
              <a:t>}")</a:t>
            </a:r>
          </a:p>
          <a:p>
            <a:pPr defTabSz="914201"/>
            <a:r>
              <a:rPr lang="en-US" sz="1400" dirty="0" err="1">
                <a:solidFill>
                  <a:prstClr val="black"/>
                </a:solidFill>
                <a:latin typeface="Calibri" panose="020F0502020204030204" pitchFamily="34" charset="0"/>
                <a:cs typeface="Calibri" panose="020F0502020204030204" pitchFamily="34" charset="0"/>
              </a:rPr>
              <a:t>connectionProperties.put</a:t>
            </a:r>
            <a:r>
              <a:rPr lang="en-US" sz="1400" dirty="0">
                <a:solidFill>
                  <a:prstClr val="black"/>
                </a:solidFill>
                <a:latin typeface="Calibri" panose="020F0502020204030204" pitchFamily="34" charset="0"/>
                <a:cs typeface="Calibri" panose="020F0502020204030204" pitchFamily="34" charset="0"/>
              </a:rPr>
              <a:t>("password", s"${</a:t>
            </a:r>
            <a:r>
              <a:rPr lang="en-US" sz="1400" dirty="0" err="1">
                <a:solidFill>
                  <a:prstClr val="black"/>
                </a:solidFill>
                <a:latin typeface="Calibri" panose="020F0502020204030204" pitchFamily="34" charset="0"/>
                <a:cs typeface="Calibri" panose="020F0502020204030204" pitchFamily="34" charset="0"/>
              </a:rPr>
              <a:t>jdbcPwd</a:t>
            </a:r>
            <a:r>
              <a:rPr lang="en-US" sz="1400" dirty="0">
                <a:solidFill>
                  <a:prstClr val="black"/>
                </a:solidFill>
                <a:latin typeface="Calibri" panose="020F0502020204030204" pitchFamily="34" charset="0"/>
                <a:cs typeface="Calibri" panose="020F0502020204030204" pitchFamily="34" charset="0"/>
              </a:rPr>
              <a:t>}") </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err="1">
                <a:solidFill>
                  <a:srgbClr val="00B0F0"/>
                </a:solidFill>
                <a:latin typeface="Calibri" panose="020F0502020204030204" pitchFamily="34" charset="0"/>
                <a:cs typeface="Calibri" panose="020F0502020204030204" pitchFamily="34" charset="0"/>
              </a:rPr>
              <a:t>val</a:t>
            </a:r>
            <a:r>
              <a:rPr lang="en-US" sz="1400" dirty="0">
                <a:solidFill>
                  <a:srgbClr val="00B0F0"/>
                </a:solidFill>
                <a:latin typeface="Calibri" panose="020F0502020204030204" pitchFamily="34" charset="0"/>
                <a:cs typeface="Calibri" panose="020F0502020204030204" pitchFamily="34" charset="0"/>
              </a:rPr>
              <a:t> </a:t>
            </a:r>
            <a:r>
              <a:rPr lang="en-US" sz="1400" dirty="0" err="1">
                <a:solidFill>
                  <a:prstClr val="black"/>
                </a:solidFill>
                <a:latin typeface="Calibri" panose="020F0502020204030204" pitchFamily="34" charset="0"/>
                <a:cs typeface="Calibri" panose="020F0502020204030204" pitchFamily="34" charset="0"/>
              </a:rPr>
              <a:t>sqlTableDf</a:t>
            </a:r>
            <a:r>
              <a:rPr lang="en-US" sz="1400" dirty="0">
                <a:solidFill>
                  <a:prstClr val="black"/>
                </a:solidFill>
                <a:latin typeface="Calibri" panose="020F0502020204030204" pitchFamily="34" charset="0"/>
                <a:cs typeface="Calibri" panose="020F0502020204030204" pitchFamily="34" charset="0"/>
              </a:rPr>
              <a:t> = </a:t>
            </a:r>
            <a:r>
              <a:rPr lang="en-US" sz="1400" dirty="0" err="1">
                <a:solidFill>
                  <a:prstClr val="black"/>
                </a:solidFill>
                <a:latin typeface="Calibri" panose="020F0502020204030204" pitchFamily="34" charset="0"/>
                <a:cs typeface="Calibri" panose="020F0502020204030204" pitchFamily="34" charset="0"/>
              </a:rPr>
              <a:t>spark.read.jdbc</a:t>
            </a:r>
            <a:r>
              <a:rPr lang="en-US" sz="1400" dirty="0">
                <a:solidFill>
                  <a:prstClr val="black"/>
                </a:solidFill>
                <a:latin typeface="Calibri" panose="020F0502020204030204" pitchFamily="34" charset="0"/>
                <a:cs typeface="Calibri" panose="020F0502020204030204" pitchFamily="34" charset="0"/>
              </a:rPr>
              <a:t>(</a:t>
            </a:r>
            <a:r>
              <a:rPr lang="en-US" sz="1400" dirty="0" err="1">
                <a:solidFill>
                  <a:prstClr val="black"/>
                </a:solidFill>
                <a:latin typeface="Calibri" panose="020F0502020204030204" pitchFamily="34" charset="0"/>
                <a:cs typeface="Calibri" panose="020F0502020204030204" pitchFamily="34" charset="0"/>
              </a:rPr>
              <a:t>jdbc_url</a:t>
            </a:r>
            <a:r>
              <a:rPr lang="en-US" sz="1400" dirty="0">
                <a:solidFill>
                  <a:prstClr val="black"/>
                </a:solidFill>
                <a:latin typeface="Calibri" panose="020F0502020204030204" pitchFamily="34" charset="0"/>
                <a:cs typeface="Calibri" panose="020F0502020204030204" pitchFamily="34" charset="0"/>
              </a:rPr>
              <a:t>, “dbo.Tbl1", </a:t>
            </a:r>
            <a:r>
              <a:rPr lang="en-US" sz="1400" dirty="0" err="1">
                <a:solidFill>
                  <a:prstClr val="black"/>
                </a:solidFill>
                <a:latin typeface="Calibri" panose="020F0502020204030204" pitchFamily="34" charset="0"/>
                <a:cs typeface="Calibri" panose="020F0502020204030204" pitchFamily="34" charset="0"/>
              </a:rPr>
              <a:t>connectionProperties</a:t>
            </a:r>
            <a:r>
              <a:rPr lang="en-US" sz="1400" dirty="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err="1">
                <a:solidFill>
                  <a:srgbClr val="0000FF"/>
                </a:solidFill>
                <a:latin typeface="Consolas" panose="020B0609020204030204" pitchFamily="49" charset="0"/>
              </a:rPr>
              <a:t>val</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dirty="0">
                <a:solidFill>
                  <a:srgbClr val="000000"/>
                </a:solidFill>
                <a:latin typeface="Consolas" panose="020B0609020204030204" pitchFamily="49" charset="0"/>
              </a:rPr>
              <a:t>%%</a:t>
            </a:r>
            <a:r>
              <a:rPr lang="en-US" sz="1372" dirty="0" err="1">
                <a:solidFill>
                  <a:srgbClr val="000000"/>
                </a:solidFill>
                <a:latin typeface="Consolas" panose="020B0609020204030204" pitchFamily="49" charset="0"/>
              </a:rPr>
              <a:t>pyspark</a:t>
            </a:r>
            <a:endParaRPr lang="en-US" sz="1372" dirty="0">
              <a:solidFill>
                <a:srgbClr val="000000"/>
              </a:solidFill>
              <a:latin typeface="Consolas" panose="020B0609020204030204" pitchFamily="49" charset="0"/>
            </a:endParaRPr>
          </a:p>
          <a:p>
            <a:r>
              <a:rPr lang="en-US" sz="1372" dirty="0">
                <a:solidFill>
                  <a:srgbClr val="000000"/>
                </a:solidFill>
                <a:latin typeface="Consolas" panose="020B0609020204030204" pitchFamily="49" charset="0"/>
              </a:rPr>
              <a:t>sample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tbl1"</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sample.createOrReplaceTempView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endParaRPr lang="en-US" sz="1372" dirty="0">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err="1">
                <a:solidFill>
                  <a:srgbClr val="0000FF"/>
                </a:solidFill>
                <a:latin typeface="Consolas" panose="020B0609020204030204" pitchFamily="49" charset="0"/>
              </a:rPr>
              <a:t>val</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dirty="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dirty="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dirty="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dirty="0">
                <a:solidFill>
                  <a:srgbClr val="FF0000"/>
                </a:solidFill>
              </a:rPr>
              <a:t>Exploratory data analysis with graphs – histogram, boxplot </a:t>
            </a:r>
            <a:r>
              <a:rPr lang="en-US" sz="1600" dirty="0" err="1">
                <a:solidFill>
                  <a:srgbClr val="FF0000"/>
                </a:solidFill>
              </a:rPr>
              <a:t>etc</a:t>
            </a:r>
            <a:endParaRPr lang="en-US" sz="1600" dirty="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7909832" cy="757914"/>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Libraries will get installed for your Spark pool during cluster creation</a:t>
            </a:r>
          </a:p>
          <a:p>
            <a:pPr marL="0" lvl="1">
              <a:lnSpc>
                <a:spcPct val="110000"/>
              </a:lnSpc>
              <a:spcBef>
                <a:spcPts val="0"/>
              </a:spcBef>
              <a:spcAft>
                <a:spcPts val="600"/>
              </a:spcAft>
            </a:pPr>
            <a:r>
              <a:rPr lang="en-US" sz="1600" dirty="0"/>
              <a:t>Ability to specify different requirements file for different pools within the same workspace</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endParaRPr lang="en-US" sz="1600"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dirty="0">
                <a:solidFill>
                  <a:srgbClr val="000000"/>
                </a:solidFill>
                <a:latin typeface="Segoe UI Semibold"/>
              </a:rPr>
              <a:t>In the Portal</a:t>
            </a:r>
            <a:br>
              <a:rPr lang="en-US" dirty="0">
                <a:solidFill>
                  <a:srgbClr val="000000"/>
                </a:solidFill>
                <a:latin typeface="Segoe UI"/>
              </a:rPr>
            </a:br>
            <a:r>
              <a:rPr lang="en-US" sz="1600" dirty="0">
                <a:solidFill>
                  <a:srgbClr val="000000"/>
                </a:solidFill>
                <a:latin typeface="Segoe UI"/>
              </a:rPr>
              <a:t>Specify the new requirements while creating Spark Pool in </a:t>
            </a:r>
            <a:br>
              <a:rPr lang="en-US" sz="1600" dirty="0">
                <a:solidFill>
                  <a:srgbClr val="000000"/>
                </a:solidFill>
                <a:latin typeface="Segoe UI"/>
              </a:rPr>
            </a:br>
            <a:r>
              <a:rPr lang="en-US" sz="1600" dirty="0">
                <a:solidFill>
                  <a:srgbClr val="000000"/>
                </a:solidFill>
                <a:latin typeface="Segoe UI"/>
              </a:rPr>
              <a:t>Additional Settings blade</a:t>
            </a:r>
          </a:p>
          <a:p>
            <a:pPr defTabSz="914225">
              <a:defRPr/>
            </a:pPr>
            <a:endParaRPr lang="en-US"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AC7165-CE25-427E-B21F-796697ADA0A5}"/>
              </a:ext>
            </a:extLst>
          </p:cNvPr>
          <p:cNvSpPr>
            <a:spLocks noGrp="1"/>
          </p:cNvSpPr>
          <p:nvPr>
            <p:ph type="title"/>
          </p:nvPr>
        </p:nvSpPr>
        <p:spPr>
          <a:xfrm>
            <a:off x="426427" y="223038"/>
            <a:ext cx="9404677" cy="757914"/>
          </a:xfrm>
        </p:spPr>
        <p:txBody>
          <a:bodyPr/>
          <a:lstStyle/>
          <a:p>
            <a:r>
              <a:rPr lang="en-US" dirty="0"/>
              <a:t>Library Management - Python</a:t>
            </a:r>
          </a:p>
        </p:txBody>
      </p:sp>
      <p:grpSp>
        <p:nvGrpSpPr>
          <p:cNvPr id="8" name="Group 7">
            <a:extLst>
              <a:ext uri="{FF2B5EF4-FFF2-40B4-BE49-F238E27FC236}">
                <a16:creationId xmlns:a16="http://schemas.microsoft.com/office/drawing/2014/main" id="{5C24A14C-1CEC-4EF4-8458-2F6335335947}"/>
              </a:ext>
            </a:extLst>
          </p:cNvPr>
          <p:cNvGrpSpPr/>
          <p:nvPr/>
        </p:nvGrpSpPr>
        <p:grpSpPr>
          <a:xfrm>
            <a:off x="2967579" y="1679759"/>
            <a:ext cx="8368372" cy="4955204"/>
            <a:chOff x="5498429" y="2276669"/>
            <a:chExt cx="6569648" cy="4358748"/>
          </a:xfrm>
        </p:grpSpPr>
        <p:pic>
          <p:nvPicPr>
            <p:cNvPr id="6" name="Picture 5">
              <a:extLst>
                <a:ext uri="{FF2B5EF4-FFF2-40B4-BE49-F238E27FC236}">
                  <a16:creationId xmlns:a16="http://schemas.microsoft.com/office/drawing/2014/main" id="{256E1EBD-2DAB-4EAA-8D9B-67275F47DD1C}"/>
                </a:ext>
              </a:extLst>
            </p:cNvPr>
            <p:cNvPicPr>
              <a:picLocks noChangeAspect="1"/>
            </p:cNvPicPr>
            <p:nvPr/>
          </p:nvPicPr>
          <p:blipFill>
            <a:blip r:embed="rId2"/>
            <a:stretch>
              <a:fillRect/>
            </a:stretch>
          </p:blipFill>
          <p:spPr>
            <a:xfrm>
              <a:off x="5498429" y="2276669"/>
              <a:ext cx="6569648" cy="4358748"/>
            </a:xfrm>
            <a:prstGeom prst="rect">
              <a:avLst/>
            </a:prstGeom>
            <a:ln>
              <a:solidFill>
                <a:schemeClr val="bg2">
                  <a:lumMod val="50000"/>
                </a:schemeClr>
              </a:solidFill>
            </a:ln>
          </p:spPr>
        </p:pic>
        <p:sp>
          <p:nvSpPr>
            <p:cNvPr id="7" name="Rectangle 6">
              <a:extLst>
                <a:ext uri="{FF2B5EF4-FFF2-40B4-BE49-F238E27FC236}">
                  <a16:creationId xmlns:a16="http://schemas.microsoft.com/office/drawing/2014/main" id="{1EAE0A63-7A0B-4075-8A58-14D5462925E9}"/>
                </a:ext>
              </a:extLst>
            </p:cNvPr>
            <p:cNvSpPr/>
            <p:nvPr/>
          </p:nvSpPr>
          <p:spPr bwMode="auto">
            <a:xfrm>
              <a:off x="7277878" y="2276669"/>
              <a:ext cx="391885" cy="1959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TextBox 9">
            <a:extLst>
              <a:ext uri="{FF2B5EF4-FFF2-40B4-BE49-F238E27FC236}">
                <a16:creationId xmlns:a16="http://schemas.microsoft.com/office/drawing/2014/main" id="{D1E4F104-0653-4D5D-8BD0-4C54B3A11DFD}"/>
              </a:ext>
            </a:extLst>
          </p:cNvPr>
          <p:cNvSpPr txBox="1"/>
          <p:nvPr/>
        </p:nvSpPr>
        <p:spPr>
          <a:xfrm>
            <a:off x="327717" y="1162767"/>
            <a:ext cx="5768283" cy="516991"/>
          </a:xfrm>
          <a:prstGeom prst="rect">
            <a:avLst/>
          </a:prstGeom>
          <a:noFill/>
        </p:spPr>
        <p:txBody>
          <a:bodyPr wrap="square" lIns="182854" tIns="146284" rIns="182854" bIns="146284" rtlCol="0">
            <a:spAutoFit/>
          </a:bodyPr>
          <a:lstStyle/>
          <a:p>
            <a:pPr>
              <a:lnSpc>
                <a:spcPct val="90000"/>
              </a:lnSpc>
              <a:spcAft>
                <a:spcPts val="600"/>
              </a:spcAft>
            </a:pPr>
            <a:r>
              <a:rPr lang="en-US" sz="1600" dirty="0"/>
              <a:t>Get list of installed libraries with version information</a:t>
            </a:r>
          </a:p>
        </p:txBody>
      </p:sp>
    </p:spTree>
    <p:extLst>
      <p:ext uri="{BB962C8B-B14F-4D97-AF65-F5344CB8AC3E}">
        <p14:creationId xmlns:p14="http://schemas.microsoft.com/office/powerpoint/2010/main" val="165708655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vs</a:t>
            </a:r>
            <a:r>
              <a:rPr spc="-65" dirty="0"/>
              <a:t> </a:t>
            </a:r>
            <a:r>
              <a:rPr spc="-5" dirty="0"/>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0"/>
            <a:ext cx="11018520" cy="4084558"/>
          </a:xfrm>
        </p:spPr>
        <p:txBody>
          <a:bodyPr/>
          <a:lstStyle/>
          <a:p>
            <a:pPr marL="241254" marR="5079" indent="-229191">
              <a:lnSpc>
                <a:spcPct val="90000"/>
              </a:lnSpc>
              <a:spcBef>
                <a:spcPts val="430"/>
              </a:spcBef>
              <a:buFont typeface="Arial"/>
              <a:buChar char="•"/>
              <a:tabLst>
                <a:tab pos="241889" algn="l"/>
              </a:tabLst>
            </a:pPr>
            <a:r>
              <a:rPr lang="en-US" spc="-30" dirty="0">
                <a:latin typeface="Calibri"/>
                <a:cs typeface="Calibri"/>
              </a:rPr>
              <a:t>Transformations </a:t>
            </a:r>
            <a:r>
              <a:rPr lang="en-US" spc="-10" dirty="0">
                <a:latin typeface="Calibri"/>
                <a:cs typeface="Calibri"/>
              </a:rPr>
              <a:t>using Heap tables </a:t>
            </a:r>
            <a:r>
              <a:rPr lang="en-US" spc="-15" dirty="0">
                <a:latin typeface="Calibri"/>
                <a:cs typeface="Calibri"/>
              </a:rPr>
              <a:t>are generally </a:t>
            </a:r>
            <a:r>
              <a:rPr lang="en-US" spc="-25" dirty="0">
                <a:latin typeface="Calibri"/>
                <a:cs typeface="Calibri"/>
              </a:rPr>
              <a:t>faster </a:t>
            </a:r>
            <a:r>
              <a:rPr lang="en-US" spc="-5" dirty="0">
                <a:latin typeface="Calibri"/>
                <a:cs typeface="Calibri"/>
              </a:rPr>
              <a:t>than </a:t>
            </a:r>
            <a:r>
              <a:rPr lang="en-US" spc="-10" dirty="0">
                <a:latin typeface="Calibri"/>
                <a:cs typeface="Calibri"/>
              </a:rPr>
              <a:t>CCI. </a:t>
            </a:r>
            <a:r>
              <a:rPr lang="en-US" spc="-5" dirty="0">
                <a:latin typeface="Calibri"/>
                <a:cs typeface="Calibri"/>
              </a:rPr>
              <a:t>This  is </a:t>
            </a:r>
            <a:r>
              <a:rPr lang="en-US" spc="-10" dirty="0">
                <a:latin typeface="Calibri"/>
                <a:cs typeface="Calibri"/>
              </a:rPr>
              <a:t>because </a:t>
            </a:r>
            <a:r>
              <a:rPr lang="en-US" spc="-25" dirty="0">
                <a:latin typeface="Calibri"/>
                <a:cs typeface="Calibri"/>
              </a:rPr>
              <a:t>rows </a:t>
            </a:r>
            <a:r>
              <a:rPr lang="en-US" spc="-10" dirty="0">
                <a:latin typeface="Calibri"/>
                <a:cs typeface="Calibri"/>
              </a:rPr>
              <a:t>need </a:t>
            </a:r>
            <a:r>
              <a:rPr lang="en-US" spc="-20" dirty="0">
                <a:latin typeface="Calibri"/>
                <a:cs typeface="Calibri"/>
              </a:rPr>
              <a:t>to </a:t>
            </a:r>
            <a:r>
              <a:rPr lang="en-US" spc="-5" dirty="0">
                <a:latin typeface="Calibri"/>
                <a:cs typeface="Calibri"/>
              </a:rPr>
              <a:t>be assembled </a:t>
            </a:r>
            <a:r>
              <a:rPr lang="en-US" spc="-20" dirty="0">
                <a:latin typeface="Calibri"/>
                <a:cs typeface="Calibri"/>
              </a:rPr>
              <a:t>from </a:t>
            </a:r>
            <a:r>
              <a:rPr lang="en-US" spc="-10" dirty="0">
                <a:latin typeface="Calibri"/>
                <a:cs typeface="Calibri"/>
              </a:rPr>
              <a:t>column </a:t>
            </a:r>
            <a:r>
              <a:rPr lang="en-US" spc="-25" dirty="0">
                <a:latin typeface="Calibri"/>
                <a:cs typeface="Calibri"/>
              </a:rPr>
              <a:t>stores </a:t>
            </a:r>
            <a:r>
              <a:rPr lang="en-US" spc="-5" dirty="0">
                <a:latin typeface="Calibri"/>
                <a:cs typeface="Calibri"/>
              </a:rPr>
              <a:t>on </a:t>
            </a:r>
            <a:r>
              <a:rPr lang="en-US" spc="-15" dirty="0">
                <a:latin typeface="Calibri"/>
                <a:cs typeface="Calibri"/>
              </a:rPr>
              <a:t>read  </a:t>
            </a:r>
            <a:r>
              <a:rPr lang="en-US" spc="-10" dirty="0">
                <a:latin typeface="Calibri"/>
                <a:cs typeface="Calibri"/>
              </a:rPr>
              <a:t>tables, </a:t>
            </a:r>
            <a:r>
              <a:rPr lang="en-US" spc="-5" dirty="0">
                <a:latin typeface="Calibri"/>
                <a:cs typeface="Calibri"/>
              </a:rPr>
              <a:t>and </a:t>
            </a:r>
            <a:r>
              <a:rPr lang="en-US" spc="-10" dirty="0">
                <a:latin typeface="Calibri"/>
                <a:cs typeface="Calibri"/>
              </a:rPr>
              <a:t>columnar </a:t>
            </a:r>
            <a:r>
              <a:rPr lang="en-US" spc="-15" dirty="0">
                <a:latin typeface="Calibri"/>
                <a:cs typeface="Calibri"/>
              </a:rPr>
              <a:t>compression </a:t>
            </a:r>
            <a:r>
              <a:rPr lang="en-US" spc="-5" dirty="0">
                <a:latin typeface="Calibri"/>
                <a:cs typeface="Calibri"/>
              </a:rPr>
              <a:t>is </a:t>
            </a:r>
            <a:r>
              <a:rPr lang="en-US" spc="-10" dirty="0">
                <a:latin typeface="Calibri"/>
                <a:cs typeface="Calibri"/>
              </a:rPr>
              <a:t>needed </a:t>
            </a:r>
            <a:r>
              <a:rPr lang="en-US" spc="-5" dirty="0">
                <a:latin typeface="Calibri"/>
                <a:cs typeface="Calibri"/>
              </a:rPr>
              <a:t>on</a:t>
            </a:r>
            <a:r>
              <a:rPr lang="en-US" spc="155" dirty="0">
                <a:latin typeface="Calibri"/>
                <a:cs typeface="Calibri"/>
              </a:rPr>
              <a:t> </a:t>
            </a:r>
            <a:r>
              <a:rPr lang="en-US" spc="-20" dirty="0">
                <a:latin typeface="Calibri"/>
                <a:cs typeface="Calibri"/>
              </a:rPr>
              <a:t>targets.</a:t>
            </a:r>
            <a:endParaRPr lang="en-US" dirty="0">
              <a:latin typeface="Calibri"/>
              <a:cs typeface="Calibri"/>
            </a:endParaRPr>
          </a:p>
          <a:p>
            <a:pPr marL="241254" marR="293949" indent="-229191">
              <a:lnSpc>
                <a:spcPts val="3019"/>
              </a:lnSpc>
              <a:spcBef>
                <a:spcPts val="1055"/>
              </a:spcBef>
              <a:buFont typeface="Arial"/>
              <a:buChar char="•"/>
              <a:tabLst>
                <a:tab pos="241889" algn="l"/>
              </a:tabLst>
            </a:pPr>
            <a:r>
              <a:rPr lang="en-US" spc="-10" dirty="0">
                <a:latin typeface="Calibri"/>
                <a:cs typeface="Calibri"/>
              </a:rPr>
              <a:t>The </a:t>
            </a:r>
            <a:r>
              <a:rPr lang="en-US" spc="-5" dirty="0">
                <a:latin typeface="Calibri"/>
                <a:cs typeface="Calibri"/>
              </a:rPr>
              <a:t>wider the </a:t>
            </a:r>
            <a:r>
              <a:rPr lang="en-US" spc="-10" dirty="0">
                <a:latin typeface="Calibri"/>
                <a:cs typeface="Calibri"/>
              </a:rPr>
              <a:t>table, </a:t>
            </a:r>
            <a:r>
              <a:rPr lang="en-US" spc="-5" dirty="0">
                <a:latin typeface="Calibri"/>
                <a:cs typeface="Calibri"/>
              </a:rPr>
              <a:t>and the </a:t>
            </a:r>
            <a:r>
              <a:rPr lang="en-US" spc="-15" dirty="0">
                <a:latin typeface="Calibri"/>
                <a:cs typeface="Calibri"/>
              </a:rPr>
              <a:t>more </a:t>
            </a:r>
            <a:r>
              <a:rPr lang="en-US" spc="-20" dirty="0">
                <a:latin typeface="Calibri"/>
                <a:cs typeface="Calibri"/>
              </a:rPr>
              <a:t>text </a:t>
            </a:r>
            <a:r>
              <a:rPr lang="en-US" spc="-10" dirty="0">
                <a:latin typeface="Calibri"/>
                <a:cs typeface="Calibri"/>
              </a:rPr>
              <a:t>fields </a:t>
            </a:r>
            <a:r>
              <a:rPr lang="en-US" spc="-5" dirty="0">
                <a:latin typeface="Calibri"/>
                <a:cs typeface="Calibri"/>
              </a:rPr>
              <a:t>it </a:t>
            </a:r>
            <a:r>
              <a:rPr lang="en-US" spc="-15" dirty="0">
                <a:latin typeface="Calibri"/>
                <a:cs typeface="Calibri"/>
              </a:rPr>
              <a:t>contains, </a:t>
            </a:r>
            <a:r>
              <a:rPr lang="en-US" spc="-5" dirty="0">
                <a:latin typeface="Calibri"/>
                <a:cs typeface="Calibri"/>
              </a:rPr>
              <a:t>the </a:t>
            </a:r>
            <a:r>
              <a:rPr lang="en-US" spc="-25" dirty="0">
                <a:latin typeface="Calibri"/>
                <a:cs typeface="Calibri"/>
              </a:rPr>
              <a:t>faster  </a:t>
            </a:r>
            <a:r>
              <a:rPr lang="en-US" spc="-5" dirty="0">
                <a:latin typeface="Calibri"/>
                <a:cs typeface="Calibri"/>
              </a:rPr>
              <a:t>Heap is </a:t>
            </a:r>
            <a:r>
              <a:rPr lang="en-US" spc="-15" dirty="0">
                <a:latin typeface="Calibri"/>
                <a:cs typeface="Calibri"/>
              </a:rPr>
              <a:t>over</a:t>
            </a:r>
            <a:r>
              <a:rPr lang="en-US" spc="5" dirty="0">
                <a:latin typeface="Calibri"/>
                <a:cs typeface="Calibri"/>
              </a:rPr>
              <a:t> </a:t>
            </a:r>
            <a:r>
              <a:rPr lang="en-US" spc="-5" dirty="0">
                <a:latin typeface="Calibri"/>
                <a:cs typeface="Calibri"/>
              </a:rPr>
              <a:t>CCI.</a:t>
            </a:r>
            <a:endParaRPr lang="en-US" dirty="0">
              <a:latin typeface="Calibri"/>
              <a:cs typeface="Calibri"/>
            </a:endParaRPr>
          </a:p>
          <a:p>
            <a:pPr>
              <a:spcBef>
                <a:spcPts val="15"/>
              </a:spcBef>
              <a:buFont typeface="Arial"/>
              <a:buChar char="•"/>
            </a:pPr>
            <a:endParaRPr lang="en-US" sz="3921" dirty="0">
              <a:latin typeface="Calibri"/>
              <a:cs typeface="Calibri"/>
            </a:endParaRPr>
          </a:p>
          <a:p>
            <a:pPr marL="241254" marR="999298" indent="-229191">
              <a:lnSpc>
                <a:spcPts val="3029"/>
              </a:lnSpc>
              <a:buFont typeface="Arial"/>
              <a:buChar char="•"/>
              <a:tabLst>
                <a:tab pos="241889" algn="l"/>
              </a:tabLst>
            </a:pPr>
            <a:r>
              <a:rPr lang="en-US" spc="-5" dirty="0">
                <a:latin typeface="Calibri"/>
                <a:cs typeface="Calibri"/>
              </a:rPr>
              <a:t>Use Heap </a:t>
            </a:r>
            <a:r>
              <a:rPr lang="en-US" spc="-10" dirty="0">
                <a:latin typeface="Calibri"/>
                <a:cs typeface="Calibri"/>
              </a:rPr>
              <a:t>tables </a:t>
            </a:r>
            <a:r>
              <a:rPr lang="en-US" spc="-15" dirty="0">
                <a:latin typeface="Calibri"/>
                <a:cs typeface="Calibri"/>
              </a:rPr>
              <a:t>at </a:t>
            </a:r>
            <a:r>
              <a:rPr lang="en-US" spc="-20" dirty="0">
                <a:latin typeface="Calibri"/>
                <a:cs typeface="Calibri"/>
              </a:rPr>
              <a:t>transformation </a:t>
            </a:r>
            <a:r>
              <a:rPr lang="en-US" spc="-60" dirty="0">
                <a:latin typeface="Calibri"/>
                <a:cs typeface="Calibri"/>
              </a:rPr>
              <a:t>layer, </a:t>
            </a:r>
            <a:r>
              <a:rPr lang="en-US" spc="-10" dirty="0">
                <a:latin typeface="Calibri"/>
                <a:cs typeface="Calibri"/>
              </a:rPr>
              <a:t>use CCI tables </a:t>
            </a:r>
            <a:r>
              <a:rPr lang="en-US" spc="-15" dirty="0">
                <a:latin typeface="Calibri"/>
                <a:cs typeface="Calibri"/>
              </a:rPr>
              <a:t>where  appropriate at presentation</a:t>
            </a:r>
            <a:r>
              <a:rPr lang="en-US" spc="65" dirty="0">
                <a:latin typeface="Calibri"/>
                <a:cs typeface="Calibri"/>
              </a:rPr>
              <a:t> </a:t>
            </a:r>
            <a:r>
              <a:rPr lang="en-US" spc="-25" dirty="0">
                <a:latin typeface="Calibri"/>
                <a:cs typeface="Calibri"/>
              </a:rPr>
              <a:t>layer</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0"/>
            <a:ext cx="11018520" cy="3013115"/>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VISUALIZE</a:t>
            </a:r>
            <a:endParaRPr lang="en-US" sz="2400"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TRANSFORM &amp; ENRICH</a:t>
            </a:r>
            <a:endParaRPr lang="en-US" sz="2400"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SERVE</a:t>
            </a:r>
            <a:endParaRPr lang="en-US" sz="2400"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dirty="0"/>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3736279"/>
          </a:xfrm>
        </p:spPr>
        <p:txBody>
          <a:bodyPr/>
          <a:lstStyle/>
          <a:p>
            <a:pPr marL="241254" marR="5079" indent="-229191">
              <a:lnSpc>
                <a:spcPts val="3029"/>
              </a:lnSpc>
              <a:spcBef>
                <a:spcPts val="470"/>
              </a:spcBef>
              <a:buFont typeface="Arial"/>
              <a:buChar char="•"/>
              <a:tabLst>
                <a:tab pos="241889" algn="l"/>
              </a:tabLst>
            </a:pPr>
            <a:r>
              <a:rPr lang="en-US" spc="-5" dirty="0">
                <a:latin typeface="Calibri"/>
                <a:cs typeface="Calibri"/>
              </a:rPr>
              <a:t>Do </a:t>
            </a:r>
            <a:r>
              <a:rPr lang="en-US" spc="-10" dirty="0">
                <a:latin typeface="Calibri"/>
                <a:cs typeface="Calibri"/>
              </a:rPr>
              <a:t>not </a:t>
            </a:r>
            <a:r>
              <a:rPr lang="en-US" spc="-15" dirty="0">
                <a:latin typeface="Calibri"/>
                <a:cs typeface="Calibri"/>
              </a:rPr>
              <a:t>rely </a:t>
            </a:r>
            <a:r>
              <a:rPr lang="en-US" spc="-5" dirty="0">
                <a:latin typeface="Calibri"/>
                <a:cs typeface="Calibri"/>
              </a:rPr>
              <a:t>on </a:t>
            </a:r>
            <a:r>
              <a:rPr lang="en-US" spc="-10" dirty="0">
                <a:latin typeface="Calibri"/>
                <a:cs typeface="Calibri"/>
              </a:rPr>
              <a:t>auto </a:t>
            </a:r>
            <a:r>
              <a:rPr lang="en-US" spc="-20" dirty="0">
                <a:latin typeface="Calibri"/>
                <a:cs typeface="Calibri"/>
              </a:rPr>
              <a:t>statistics </a:t>
            </a:r>
            <a:r>
              <a:rPr lang="en-US" spc="-15" dirty="0">
                <a:latin typeface="Calibri"/>
                <a:cs typeface="Calibri"/>
              </a:rPr>
              <a:t>at </a:t>
            </a:r>
            <a:r>
              <a:rPr lang="en-US" spc="-5" dirty="0">
                <a:latin typeface="Calibri"/>
                <a:cs typeface="Calibri"/>
              </a:rPr>
              <a:t>this time. </a:t>
            </a:r>
            <a:r>
              <a:rPr lang="en-US" spc="-10" dirty="0">
                <a:latin typeface="Calibri"/>
                <a:cs typeface="Calibri"/>
              </a:rPr>
              <a:t>Auto </a:t>
            </a:r>
            <a:r>
              <a:rPr lang="en-US" spc="-20" dirty="0">
                <a:latin typeface="Calibri"/>
                <a:cs typeface="Calibri"/>
              </a:rPr>
              <a:t>statistics are </a:t>
            </a:r>
            <a:r>
              <a:rPr lang="en-US" spc="-15" dirty="0">
                <a:latin typeface="Calibri"/>
                <a:cs typeface="Calibri"/>
              </a:rPr>
              <a:t>created,  </a:t>
            </a:r>
            <a:r>
              <a:rPr lang="en-US" spc="-10" dirty="0">
                <a:latin typeface="Calibri"/>
                <a:cs typeface="Calibri"/>
              </a:rPr>
              <a:t>but </a:t>
            </a:r>
            <a:r>
              <a:rPr lang="en-US" spc="-15" dirty="0">
                <a:latin typeface="Calibri"/>
                <a:cs typeface="Calibri"/>
              </a:rPr>
              <a:t>never updated. </a:t>
            </a:r>
            <a:r>
              <a:rPr lang="en-US" spc="-10" dirty="0">
                <a:latin typeface="Calibri"/>
                <a:cs typeface="Calibri"/>
              </a:rPr>
              <a:t>This </a:t>
            </a:r>
            <a:r>
              <a:rPr lang="en-US" spc="-5" dirty="0">
                <a:latin typeface="Calibri"/>
                <a:cs typeface="Calibri"/>
              </a:rPr>
              <a:t>leads </a:t>
            </a:r>
            <a:r>
              <a:rPr lang="en-US" spc="-20" dirty="0">
                <a:latin typeface="Calibri"/>
                <a:cs typeface="Calibri"/>
              </a:rPr>
              <a:t>to </a:t>
            </a:r>
            <a:r>
              <a:rPr lang="en-US" spc="-10" dirty="0">
                <a:latin typeface="Calibri"/>
                <a:cs typeface="Calibri"/>
              </a:rPr>
              <a:t>poor </a:t>
            </a:r>
            <a:r>
              <a:rPr lang="en-US" spc="-15" dirty="0">
                <a:latin typeface="Calibri"/>
                <a:cs typeface="Calibri"/>
              </a:rPr>
              <a:t>performance </a:t>
            </a:r>
            <a:r>
              <a:rPr lang="en-US" spc="-5" dirty="0">
                <a:latin typeface="Calibri"/>
                <a:cs typeface="Calibri"/>
              </a:rPr>
              <a:t>as a </a:t>
            </a:r>
            <a:r>
              <a:rPr lang="en-US" spc="-10" dirty="0">
                <a:latin typeface="Calibri"/>
                <a:cs typeface="Calibri"/>
              </a:rPr>
              <a:t>table</a:t>
            </a:r>
            <a:r>
              <a:rPr lang="en-US" spc="270" dirty="0">
                <a:latin typeface="Calibri"/>
                <a:cs typeface="Calibri"/>
              </a:rPr>
              <a:t> </a:t>
            </a:r>
            <a:r>
              <a:rPr lang="en-US" spc="-10" dirty="0">
                <a:latin typeface="Calibri"/>
                <a:cs typeface="Calibri"/>
              </a:rPr>
              <a:t>changes</a:t>
            </a:r>
            <a:endParaRPr lang="en-US" dirty="0">
              <a:latin typeface="Calibri"/>
              <a:cs typeface="Calibri"/>
            </a:endParaRPr>
          </a:p>
          <a:p>
            <a:pPr marL="241254" marR="512981" indent="-229191">
              <a:lnSpc>
                <a:spcPts val="3019"/>
              </a:lnSpc>
              <a:spcBef>
                <a:spcPts val="1005"/>
              </a:spcBef>
              <a:buFont typeface="Arial"/>
              <a:buChar char="•"/>
              <a:tabLst>
                <a:tab pos="241889" algn="l"/>
              </a:tabLst>
            </a:pPr>
            <a:r>
              <a:rPr lang="en-US" spc="-5" dirty="0">
                <a:latin typeface="Calibri"/>
                <a:cs typeface="Calibri"/>
              </a:rPr>
              <a:t>Manually </a:t>
            </a:r>
            <a:r>
              <a:rPr lang="en-US" spc="-20" dirty="0">
                <a:latin typeface="Calibri"/>
                <a:cs typeface="Calibri"/>
              </a:rPr>
              <a:t>create statistics </a:t>
            </a:r>
            <a:r>
              <a:rPr lang="en-US" spc="-5" dirty="0">
                <a:latin typeface="Calibri"/>
                <a:cs typeface="Calibri"/>
              </a:rPr>
              <a:t>on </a:t>
            </a:r>
            <a:r>
              <a:rPr lang="en-US" spc="-10" dirty="0">
                <a:latin typeface="Calibri"/>
                <a:cs typeface="Calibri"/>
              </a:rPr>
              <a:t>columns used </a:t>
            </a:r>
            <a:r>
              <a:rPr lang="en-US" spc="-5" dirty="0">
                <a:latin typeface="Calibri"/>
                <a:cs typeface="Calibri"/>
              </a:rPr>
              <a:t>in JOIN, </a:t>
            </a:r>
            <a:r>
              <a:rPr lang="en-US" spc="-10" dirty="0">
                <a:latin typeface="Calibri"/>
                <a:cs typeface="Calibri"/>
              </a:rPr>
              <a:t>GROUP </a:t>
            </a:r>
            <a:r>
              <a:rPr lang="en-US" spc="-40" dirty="0">
                <a:latin typeface="Calibri"/>
                <a:cs typeface="Calibri"/>
              </a:rPr>
              <a:t>BY </a:t>
            </a:r>
            <a:r>
              <a:rPr lang="en-US" spc="-5" dirty="0">
                <a:latin typeface="Calibri"/>
                <a:cs typeface="Calibri"/>
              </a:rPr>
              <a:t>and  </a:t>
            </a:r>
            <a:r>
              <a:rPr lang="en-US" spc="-10" dirty="0">
                <a:latin typeface="Calibri"/>
                <a:cs typeface="Calibri"/>
              </a:rPr>
              <a:t>ORDER </a:t>
            </a:r>
            <a:r>
              <a:rPr lang="en-US" spc="-40" dirty="0">
                <a:latin typeface="Calibri"/>
                <a:cs typeface="Calibri"/>
              </a:rPr>
              <a:t>BY</a:t>
            </a:r>
            <a:r>
              <a:rPr lang="en-US" spc="15" dirty="0">
                <a:latin typeface="Calibri"/>
                <a:cs typeface="Calibri"/>
              </a:rPr>
              <a:t> </a:t>
            </a:r>
            <a:r>
              <a:rPr lang="en-US" spc="-5" dirty="0">
                <a:latin typeface="Calibri"/>
                <a:cs typeface="Calibri"/>
              </a:rPr>
              <a:t>clauses</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Update </a:t>
            </a:r>
            <a:r>
              <a:rPr lang="en-US" spc="-20" dirty="0">
                <a:latin typeface="Calibri"/>
                <a:cs typeface="Calibri"/>
              </a:rPr>
              <a:t>statistics </a:t>
            </a:r>
            <a:r>
              <a:rPr lang="en-US" spc="-10" dirty="0">
                <a:latin typeface="Calibri"/>
                <a:cs typeface="Calibri"/>
              </a:rPr>
              <a:t>after every </a:t>
            </a:r>
            <a:r>
              <a:rPr lang="en-US" spc="-5" dirty="0">
                <a:latin typeface="Calibri"/>
                <a:cs typeface="Calibri"/>
              </a:rPr>
              <a:t>major </a:t>
            </a:r>
            <a:r>
              <a:rPr lang="en-US" spc="-15" dirty="0">
                <a:latin typeface="Calibri"/>
                <a:cs typeface="Calibri"/>
              </a:rPr>
              <a:t>update </a:t>
            </a:r>
            <a:r>
              <a:rPr lang="en-US" spc="-20" dirty="0">
                <a:latin typeface="Calibri"/>
                <a:cs typeface="Calibri"/>
              </a:rPr>
              <a:t>to </a:t>
            </a:r>
            <a:r>
              <a:rPr lang="en-US" spc="-5" dirty="0">
                <a:latin typeface="Calibri"/>
                <a:cs typeface="Calibri"/>
              </a:rPr>
              <a:t>a</a:t>
            </a:r>
            <a:r>
              <a:rPr lang="en-US" spc="124" dirty="0">
                <a:latin typeface="Calibri"/>
                <a:cs typeface="Calibri"/>
              </a:rPr>
              <a:t> </a:t>
            </a:r>
            <a:r>
              <a:rPr lang="en-US" spc="-10" dirty="0">
                <a:latin typeface="Calibri"/>
                <a:cs typeface="Calibri"/>
              </a:rPr>
              <a:t>table</a:t>
            </a:r>
            <a:endParaRPr lang="en-US" dirty="0">
              <a:latin typeface="Calibri"/>
              <a:cs typeface="Calibri"/>
            </a:endParaRPr>
          </a:p>
          <a:p>
            <a:pPr marL="241254" indent="-229191">
              <a:spcBef>
                <a:spcPts val="674"/>
              </a:spcBef>
              <a:buFont typeface="Arial"/>
              <a:buChar char="•"/>
              <a:tabLst>
                <a:tab pos="241889" algn="l"/>
              </a:tabLst>
            </a:pPr>
            <a:r>
              <a:rPr lang="en-US" spc="-25" dirty="0">
                <a:latin typeface="Calibri"/>
                <a:cs typeface="Calibri"/>
              </a:rPr>
              <a:t>Failure </a:t>
            </a:r>
            <a:r>
              <a:rPr lang="en-US" spc="-20" dirty="0">
                <a:latin typeface="Calibri"/>
                <a:cs typeface="Calibri"/>
              </a:rPr>
              <a:t>to </a:t>
            </a:r>
            <a:r>
              <a:rPr lang="en-US" spc="-15" dirty="0">
                <a:latin typeface="Calibri"/>
                <a:cs typeface="Calibri"/>
              </a:rPr>
              <a:t>maintain current </a:t>
            </a:r>
            <a:r>
              <a:rPr lang="en-US" spc="-20" dirty="0">
                <a:latin typeface="Calibri"/>
                <a:cs typeface="Calibri"/>
              </a:rPr>
              <a:t>statistics </a:t>
            </a:r>
            <a:r>
              <a:rPr lang="en-US" spc="-5" dirty="0">
                <a:latin typeface="Calibri"/>
                <a:cs typeface="Calibri"/>
              </a:rPr>
              <a:t>WILL lead </a:t>
            </a:r>
            <a:r>
              <a:rPr lang="en-US" spc="-15" dirty="0">
                <a:latin typeface="Calibri"/>
                <a:cs typeface="Calibri"/>
              </a:rPr>
              <a:t>to </a:t>
            </a:r>
            <a:r>
              <a:rPr lang="en-US" spc="-5" dirty="0">
                <a:latin typeface="Calibri"/>
                <a:cs typeface="Calibri"/>
              </a:rPr>
              <a:t>bad</a:t>
            </a:r>
            <a:r>
              <a:rPr lang="en-US" spc="240" dirty="0">
                <a:latin typeface="Calibri"/>
                <a:cs typeface="Calibri"/>
              </a:rPr>
              <a:t> </a:t>
            </a:r>
            <a:r>
              <a:rPr lang="en-US" spc="-15" dirty="0">
                <a:latin typeface="Calibri"/>
                <a:cs typeface="Calibri"/>
              </a:rPr>
              <a:t>performance</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Calibri"/>
                <a:cs typeface="Calibri"/>
              </a:rPr>
              <a:t>Prefer </a:t>
            </a:r>
            <a:r>
              <a:rPr lang="en-US" spc="-55" dirty="0">
                <a:latin typeface="Calibri"/>
                <a:cs typeface="Calibri"/>
              </a:rPr>
              <a:t>CTAS </a:t>
            </a:r>
            <a:r>
              <a:rPr lang="en-US" spc="-5" dirty="0">
                <a:latin typeface="Calibri"/>
                <a:cs typeface="Calibri"/>
              </a:rPr>
              <a:t>when </a:t>
            </a:r>
            <a:r>
              <a:rPr lang="en-US" spc="-20" dirty="0">
                <a:latin typeface="Calibri"/>
                <a:cs typeface="Calibri"/>
              </a:rPr>
              <a:t>you </a:t>
            </a:r>
            <a:r>
              <a:rPr lang="en-US" spc="-15" dirty="0">
                <a:latin typeface="Calibri"/>
                <a:cs typeface="Calibri"/>
              </a:rPr>
              <a:t>update </a:t>
            </a:r>
            <a:r>
              <a:rPr lang="en-US" spc="-5" dirty="0">
                <a:latin typeface="Calibri"/>
                <a:cs typeface="Calibri"/>
              </a:rPr>
              <a:t>or </a:t>
            </a:r>
            <a:r>
              <a:rPr lang="en-US" spc="-15" dirty="0">
                <a:latin typeface="Calibri"/>
                <a:cs typeface="Calibri"/>
              </a:rPr>
              <a:t>delete more </a:t>
            </a:r>
            <a:r>
              <a:rPr lang="en-US" spc="-5" dirty="0">
                <a:latin typeface="Calibri"/>
                <a:cs typeface="Calibri"/>
              </a:rPr>
              <a:t>than 10% of</a:t>
            </a:r>
            <a:r>
              <a:rPr lang="en-US" spc="250" dirty="0">
                <a:latin typeface="Calibri"/>
                <a:cs typeface="Calibri"/>
              </a:rPr>
              <a:t> </a:t>
            </a:r>
            <a:r>
              <a:rPr lang="en-US" spc="-25" dirty="0">
                <a:latin typeface="Calibri"/>
                <a:cs typeface="Calibri"/>
              </a:rPr>
              <a:t>rows</a:t>
            </a:r>
            <a:endParaRPr lang="en-US" dirty="0">
              <a:latin typeface="Calibri"/>
              <a:cs typeface="Calibri"/>
            </a:endParaRPr>
          </a:p>
          <a:p>
            <a:pPr>
              <a:spcBef>
                <a:spcPts val="10"/>
              </a:spcBef>
              <a:buFont typeface="Arial"/>
              <a:buChar char="•"/>
            </a:pPr>
            <a:endParaRPr lang="en-US" sz="3921" dirty="0">
              <a:latin typeface="Calibri"/>
              <a:cs typeface="Calibri"/>
            </a:endParaRPr>
          </a:p>
          <a:p>
            <a:pPr marL="241254" marR="93962" indent="-229191">
              <a:lnSpc>
                <a:spcPts val="3019"/>
              </a:lnSpc>
              <a:spcBef>
                <a:spcPts val="5"/>
              </a:spcBef>
              <a:buFont typeface="Arial"/>
              <a:buChar char="•"/>
              <a:tabLst>
                <a:tab pos="241889" algn="l"/>
              </a:tabLst>
            </a:pPr>
            <a:r>
              <a:rPr lang="en-US" spc="-30" dirty="0">
                <a:latin typeface="Calibri"/>
                <a:cs typeface="Calibri"/>
              </a:rPr>
              <a:t>Prefer </a:t>
            </a:r>
            <a:r>
              <a:rPr lang="en-US" spc="-55" dirty="0">
                <a:latin typeface="Calibri"/>
                <a:cs typeface="Calibri"/>
              </a:rPr>
              <a:t>CTAS </a:t>
            </a:r>
            <a:r>
              <a:rPr lang="en-US" spc="-5" dirty="0">
                <a:latin typeface="Calibri"/>
                <a:cs typeface="Calibri"/>
              </a:rPr>
              <a:t>when </a:t>
            </a:r>
            <a:r>
              <a:rPr lang="en-US" spc="-20" dirty="0">
                <a:latin typeface="Calibri"/>
                <a:cs typeface="Calibri"/>
              </a:rPr>
              <a:t>you are </a:t>
            </a:r>
            <a:r>
              <a:rPr lang="en-US" spc="-15" dirty="0">
                <a:latin typeface="Calibri"/>
                <a:cs typeface="Calibri"/>
              </a:rPr>
              <a:t>updating </a:t>
            </a:r>
            <a:r>
              <a:rPr lang="en-US" spc="-5" dirty="0">
                <a:latin typeface="Calibri"/>
                <a:cs typeface="Calibri"/>
              </a:rPr>
              <a:t>or </a:t>
            </a:r>
            <a:r>
              <a:rPr lang="en-US" spc="-10" dirty="0">
                <a:latin typeface="Calibri"/>
                <a:cs typeface="Calibri"/>
              </a:rPr>
              <a:t>deleting </a:t>
            </a:r>
            <a:r>
              <a:rPr lang="en-US" spc="-5" dirty="0">
                <a:latin typeface="Calibri"/>
                <a:cs typeface="Calibri"/>
              </a:rPr>
              <a:t>a </a:t>
            </a:r>
            <a:r>
              <a:rPr lang="en-US" spc="-15" dirty="0">
                <a:latin typeface="Calibri"/>
                <a:cs typeface="Calibri"/>
              </a:rPr>
              <a:t>clustered  </a:t>
            </a:r>
            <a:r>
              <a:rPr lang="en-US" spc="-20" dirty="0" err="1">
                <a:latin typeface="Calibri"/>
                <a:cs typeface="Calibri"/>
              </a:rPr>
              <a:t>Columnstore</a:t>
            </a:r>
            <a:r>
              <a:rPr lang="en-US" spc="-20" dirty="0">
                <a:latin typeface="Calibri"/>
                <a:cs typeface="Calibri"/>
              </a:rPr>
              <a:t> </a:t>
            </a:r>
            <a:r>
              <a:rPr lang="en-US" spc="-15" dirty="0">
                <a:latin typeface="Calibri"/>
                <a:cs typeface="Calibri"/>
              </a:rPr>
              <a:t>index, </a:t>
            </a:r>
            <a:r>
              <a:rPr lang="en-US" spc="-5" dirty="0">
                <a:latin typeface="Calibri"/>
                <a:cs typeface="Calibri"/>
              </a:rPr>
              <a:t>and do not </a:t>
            </a:r>
            <a:r>
              <a:rPr lang="en-US" spc="-25" dirty="0">
                <a:latin typeface="Calibri"/>
                <a:cs typeface="Calibri"/>
              </a:rPr>
              <a:t>have </a:t>
            </a:r>
            <a:r>
              <a:rPr lang="en-US" spc="-5" dirty="0">
                <a:latin typeface="Calibri"/>
                <a:cs typeface="Calibri"/>
              </a:rPr>
              <a:t>time </a:t>
            </a:r>
            <a:r>
              <a:rPr lang="en-US" spc="-25" dirty="0">
                <a:latin typeface="Calibri"/>
                <a:cs typeface="Calibri"/>
              </a:rPr>
              <a:t>for </a:t>
            </a:r>
            <a:r>
              <a:rPr lang="en-US" spc="-5" dirty="0">
                <a:latin typeface="Calibri"/>
                <a:cs typeface="Calibri"/>
              </a:rPr>
              <a:t>an </a:t>
            </a:r>
            <a:r>
              <a:rPr lang="en-US" spc="-10" dirty="0">
                <a:latin typeface="Calibri"/>
                <a:cs typeface="Calibri"/>
              </a:rPr>
              <a:t>offline</a:t>
            </a:r>
            <a:r>
              <a:rPr lang="en-US" spc="215" dirty="0">
                <a:latin typeface="Calibri"/>
                <a:cs typeface="Calibri"/>
              </a:rPr>
              <a:t> </a:t>
            </a:r>
            <a:r>
              <a:rPr lang="en-US" spc="-15" dirty="0">
                <a:latin typeface="Calibri"/>
                <a:cs typeface="Calibri"/>
              </a:rPr>
              <a:t>rebuild</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dirty="0"/>
              <a:t>UPDATE </a:t>
            </a:r>
            <a:r>
              <a:rPr spc="-10" dirty="0"/>
              <a:t>FROM </a:t>
            </a:r>
            <a:r>
              <a:rPr dirty="0"/>
              <a:t>and DELETE</a:t>
            </a:r>
            <a:r>
              <a:rPr spc="20" dirty="0"/>
              <a:t> </a:t>
            </a:r>
            <a:r>
              <a:rPr spc="-15" dirty="0"/>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dirty="0">
                <a:latin typeface="Calibri"/>
                <a:cs typeface="Calibri"/>
              </a:rPr>
              <a:t>Azure </a:t>
            </a:r>
            <a:r>
              <a:rPr lang="en-US" spc="-15" dirty="0">
                <a:latin typeface="Calibri"/>
                <a:cs typeface="Calibri"/>
              </a:rPr>
              <a:t>Synapse </a:t>
            </a:r>
            <a:r>
              <a:rPr lang="en-US" spc="-5" dirty="0">
                <a:latin typeface="Calibri"/>
                <a:cs typeface="Calibri"/>
              </a:rPr>
              <a:t>Analytics </a:t>
            </a:r>
            <a:r>
              <a:rPr lang="en-US" spc="-10" dirty="0">
                <a:latin typeface="Calibri"/>
                <a:cs typeface="Calibri"/>
              </a:rPr>
              <a:t>does not currently support </a:t>
            </a:r>
            <a:r>
              <a:rPr lang="en-US" spc="-5" dirty="0">
                <a:latin typeface="Calibri"/>
                <a:cs typeface="Calibri"/>
              </a:rPr>
              <a:t>(*) joins in  </a:t>
            </a:r>
            <a:r>
              <a:rPr lang="en-US" spc="-50" dirty="0">
                <a:latin typeface="Calibri"/>
                <a:cs typeface="Calibri"/>
              </a:rPr>
              <a:t>UPDATE </a:t>
            </a:r>
            <a:r>
              <a:rPr lang="en-US" spc="-10" dirty="0">
                <a:latin typeface="Calibri"/>
                <a:cs typeface="Calibri"/>
              </a:rPr>
              <a:t>FROM </a:t>
            </a:r>
            <a:r>
              <a:rPr lang="en-US" spc="-5" dirty="0">
                <a:latin typeface="Calibri"/>
                <a:cs typeface="Calibri"/>
              </a:rPr>
              <a:t>and DELETE </a:t>
            </a:r>
            <a:r>
              <a:rPr lang="en-US" spc="-15" dirty="0">
                <a:latin typeface="Calibri"/>
                <a:cs typeface="Calibri"/>
              </a:rPr>
              <a:t>FROM</a:t>
            </a:r>
            <a:r>
              <a:rPr lang="en-US" spc="110" dirty="0">
                <a:latin typeface="Calibri"/>
                <a:cs typeface="Calibri"/>
              </a:rPr>
              <a:t> </a:t>
            </a:r>
            <a:r>
              <a:rPr lang="en-US" spc="-10" dirty="0">
                <a:latin typeface="Calibri"/>
                <a:cs typeface="Calibri"/>
              </a:rPr>
              <a:t>queries.</a:t>
            </a:r>
            <a:endParaRPr lang="en-US" dirty="0">
              <a:latin typeface="Calibri"/>
              <a:cs typeface="Calibri"/>
            </a:endParaRPr>
          </a:p>
          <a:p>
            <a:pPr>
              <a:spcBef>
                <a:spcPts val="15"/>
              </a:spcBef>
              <a:buFont typeface="Arial"/>
              <a:buChar char="•"/>
            </a:pPr>
            <a:endParaRPr lang="en-US" sz="3921" dirty="0">
              <a:latin typeface="Calibri"/>
              <a:cs typeface="Calibri"/>
            </a:endParaRPr>
          </a:p>
          <a:p>
            <a:pPr marL="241254" marR="5079" indent="-229191">
              <a:lnSpc>
                <a:spcPts val="3029"/>
              </a:lnSpc>
              <a:buFont typeface="Arial"/>
              <a:buChar char="•"/>
              <a:tabLst>
                <a:tab pos="241889" algn="l"/>
              </a:tabLst>
            </a:pPr>
            <a:r>
              <a:rPr lang="en-US" spc="-10" dirty="0">
                <a:latin typeface="Calibri"/>
                <a:cs typeface="Calibri"/>
              </a:rPr>
              <a:t>Implement </a:t>
            </a:r>
            <a:r>
              <a:rPr lang="en-US" spc="-5" dirty="0">
                <a:latin typeface="Calibri"/>
                <a:cs typeface="Calibri"/>
              </a:rPr>
              <a:t>the join as a </a:t>
            </a:r>
            <a:r>
              <a:rPr lang="en-US" spc="-15" dirty="0">
                <a:latin typeface="Calibri"/>
                <a:cs typeface="Calibri"/>
              </a:rPr>
              <a:t>temporary </a:t>
            </a:r>
            <a:r>
              <a:rPr lang="en-US" spc="-5" dirty="0">
                <a:latin typeface="Calibri"/>
                <a:cs typeface="Calibri"/>
              </a:rPr>
              <a:t>/ </a:t>
            </a:r>
            <a:r>
              <a:rPr lang="en-US" spc="-15" dirty="0">
                <a:latin typeface="Calibri"/>
                <a:cs typeface="Calibri"/>
              </a:rPr>
              <a:t>transient </a:t>
            </a:r>
            <a:r>
              <a:rPr lang="en-US" spc="-10" dirty="0">
                <a:latin typeface="Calibri"/>
                <a:cs typeface="Calibri"/>
              </a:rPr>
              <a:t>table, </a:t>
            </a:r>
            <a:r>
              <a:rPr lang="en-US" spc="-5" dirty="0">
                <a:latin typeface="Calibri"/>
                <a:cs typeface="Calibri"/>
              </a:rPr>
              <a:t>then </a:t>
            </a:r>
            <a:r>
              <a:rPr lang="en-US" spc="-50" dirty="0">
                <a:latin typeface="Calibri"/>
                <a:cs typeface="Calibri"/>
              </a:rPr>
              <a:t>UPDATE </a:t>
            </a:r>
            <a:r>
              <a:rPr lang="en-US" spc="-5" dirty="0">
                <a:latin typeface="Calibri"/>
                <a:cs typeface="Calibri"/>
              </a:rPr>
              <a:t>/  DELETE </a:t>
            </a:r>
            <a:r>
              <a:rPr lang="en-US" spc="-20" dirty="0">
                <a:latin typeface="Calibri"/>
                <a:cs typeface="Calibri"/>
              </a:rPr>
              <a:t>from </a:t>
            </a:r>
            <a:r>
              <a:rPr lang="en-US" spc="-10" dirty="0">
                <a:latin typeface="Calibri"/>
                <a:cs typeface="Calibri"/>
              </a:rPr>
              <a:t>that</a:t>
            </a:r>
            <a:r>
              <a:rPr lang="en-US" spc="20" dirty="0">
                <a:latin typeface="Calibri"/>
                <a:cs typeface="Calibri"/>
              </a:rPr>
              <a:t> </a:t>
            </a:r>
            <a:r>
              <a:rPr lang="en-US" spc="-10" dirty="0">
                <a:latin typeface="Calibri"/>
                <a:cs typeface="Calibri"/>
              </a:rPr>
              <a:t>table</a:t>
            </a:r>
            <a:endParaRPr lang="en-US" dirty="0">
              <a:latin typeface="Calibri"/>
              <a:cs typeface="Calibri"/>
            </a:endParaRPr>
          </a:p>
          <a:p>
            <a:endParaRPr lang="en-US" sz="3529" dirty="0">
              <a:latin typeface="Calibri"/>
              <a:cs typeface="Calibri"/>
            </a:endParaRPr>
          </a:p>
          <a:p>
            <a:pPr marL="12698">
              <a:spcBef>
                <a:spcPts val="5"/>
              </a:spcBef>
            </a:pPr>
            <a:r>
              <a:rPr lang="en-US" spc="-5" dirty="0">
                <a:latin typeface="Calibri"/>
                <a:cs typeface="Calibri"/>
              </a:rPr>
              <a:t>(*) Coming</a:t>
            </a:r>
            <a:r>
              <a:rPr lang="en-US" spc="30" dirty="0">
                <a:latin typeface="Calibri"/>
                <a:cs typeface="Calibri"/>
              </a:rPr>
              <a:t> </a:t>
            </a:r>
            <a:r>
              <a:rPr lang="en-US" spc="-10" dirty="0">
                <a:latin typeface="Calibri"/>
                <a:cs typeface="Calibri"/>
              </a:rPr>
              <a:t>soon</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dirty="0">
                <a:uFill>
                  <a:solidFill>
                    <a:srgbClr val="000000"/>
                  </a:solidFill>
                </a:uFill>
              </a:rPr>
              <a:t>Simple</a:t>
            </a:r>
            <a:r>
              <a:rPr dirty="0"/>
              <a:t> is </a:t>
            </a:r>
            <a:r>
              <a:rPr spc="-25" dirty="0"/>
              <a:t>better </a:t>
            </a:r>
            <a:r>
              <a:rPr dirty="0"/>
              <a:t>than</a:t>
            </a:r>
            <a:r>
              <a:rPr spc="-25" dirty="0"/>
              <a:t> </a:t>
            </a:r>
            <a:r>
              <a:rPr spc="-20" dirty="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a:t>
            </a:r>
            <a:r>
              <a:rPr lang="en-US" spc="-5">
                <a:latin typeface="Calibri"/>
                <a:cs typeface="Calibri"/>
              </a:rPr>
              <a:t>functions  </a:t>
            </a:r>
            <a:r>
              <a:rPr lang="en-US" spc="-10">
                <a:latin typeface="Calibri"/>
                <a:cs typeface="Calibri"/>
              </a:rPr>
              <a:t>in WHERE</a:t>
            </a:r>
            <a:r>
              <a:rPr lang="en-US" spc="1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593</TotalTime>
  <Words>5618</Words>
  <Application>Microsoft Office PowerPoint</Application>
  <PresentationFormat>Widescreen</PresentationFormat>
  <Paragraphs>1190</Paragraphs>
  <Slides>100</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100</vt:i4>
      </vt:variant>
    </vt:vector>
  </HeadingPairs>
  <TitlesOfParts>
    <vt:vector size="113"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ETL vs ELT</vt:lpstr>
      <vt:lpstr>Preparing to transform – exploratory data analysis</vt:lpstr>
      <vt:lpstr>Navigating storage accounts</vt:lpstr>
      <vt:lpstr>Preview CSV files in storage accounts</vt:lpstr>
      <vt:lpstr>Query Parquet files in storage accounts</vt:lpstr>
      <vt:lpstr>Multiple file selections supported</vt:lpstr>
      <vt:lpstr>Applying transformations</vt:lpstr>
      <vt:lpstr>Code based transformations </vt:lpstr>
      <vt:lpstr>Transform with SQL script </vt:lpstr>
      <vt:lpstr>Transform with SQL script (2) </vt:lpstr>
      <vt:lpstr>Transform with Notebooks </vt:lpstr>
      <vt:lpstr>Transform with Notebooks (2) </vt:lpstr>
      <vt:lpstr>Transform with Notebooks (3) </vt:lpstr>
      <vt:lpstr>Transform with Pipelines</vt:lpstr>
      <vt:lpstr>Transform with Data Flows</vt:lpstr>
      <vt:lpstr>Transform with Data Flows (2)</vt:lpstr>
      <vt:lpstr>Transform with Serverless</vt:lpstr>
      <vt:lpstr>Transform with Synapse SQL Serverless</vt:lpstr>
      <vt:lpstr>Synapse SQL Serverless – Querying on storage</vt:lpstr>
      <vt:lpstr>Synapse SQL Serverless – Querying CSV File</vt:lpstr>
      <vt:lpstr>Synapse SQL Serverless – Querying CSV File</vt:lpstr>
      <vt:lpstr>Synapse SQL Serverless – Querying folders</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Library Management - Python</vt:lpstr>
      <vt:lpstr>Library Management - Python</vt:lpstr>
      <vt:lpstr>Best practices</vt:lpstr>
      <vt:lpstr>CCI vs Heap</vt:lpstr>
      <vt:lpstr>CCI Best Practice</vt:lpstr>
      <vt:lpstr>Statistics</vt:lpstr>
      <vt:lpstr>CTAS vs Insert / Update / Delete / Merge</vt:lpstr>
      <vt:lpstr>UPDATE FROM and DELETE FROM</vt:lpstr>
      <vt:lpstr>Simple is better than clever</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34</cp:revision>
  <dcterms:created xsi:type="dcterms:W3CDTF">2020-05-01T23:34:12Z</dcterms:created>
  <dcterms:modified xsi:type="dcterms:W3CDTF">2020-05-03T22:58:13Z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